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9"/>
  </p:notesMasterIdLst>
  <p:handoutMasterIdLst>
    <p:handoutMasterId r:id="rId40"/>
  </p:handoutMasterIdLst>
  <p:sldIdLst>
    <p:sldId id="303" r:id="rId2"/>
    <p:sldId id="596" r:id="rId3"/>
    <p:sldId id="406" r:id="rId4"/>
    <p:sldId id="326" r:id="rId5"/>
    <p:sldId id="569" r:id="rId6"/>
    <p:sldId id="571" r:id="rId7"/>
    <p:sldId id="302" r:id="rId8"/>
    <p:sldId id="597" r:id="rId9"/>
    <p:sldId id="598" r:id="rId10"/>
    <p:sldId id="311" r:id="rId11"/>
    <p:sldId id="313" r:id="rId12"/>
    <p:sldId id="314" r:id="rId13"/>
    <p:sldId id="599" r:id="rId14"/>
    <p:sldId id="258" r:id="rId15"/>
    <p:sldId id="348" r:id="rId16"/>
    <p:sldId id="264" r:id="rId17"/>
    <p:sldId id="328" r:id="rId18"/>
    <p:sldId id="329" r:id="rId19"/>
    <p:sldId id="600" r:id="rId20"/>
    <p:sldId id="601" r:id="rId21"/>
    <p:sldId id="331" r:id="rId22"/>
    <p:sldId id="332" r:id="rId23"/>
    <p:sldId id="586" r:id="rId24"/>
    <p:sldId id="593" r:id="rId25"/>
    <p:sldId id="335" r:id="rId26"/>
    <p:sldId id="336" r:id="rId27"/>
    <p:sldId id="337" r:id="rId28"/>
    <p:sldId id="338" r:id="rId29"/>
    <p:sldId id="340" r:id="rId30"/>
    <p:sldId id="341" r:id="rId31"/>
    <p:sldId id="351" r:id="rId32"/>
    <p:sldId id="352" r:id="rId33"/>
    <p:sldId id="595" r:id="rId34"/>
    <p:sldId id="573" r:id="rId35"/>
    <p:sldId id="541" r:id="rId36"/>
    <p:sldId id="492" r:id="rId37"/>
    <p:sldId id="6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8DD5"/>
    <a:srgbClr val="92B573"/>
    <a:srgbClr val="75B6E5"/>
    <a:srgbClr val="FF0000"/>
    <a:srgbClr val="8DB4E2"/>
    <a:srgbClr val="D3908F"/>
    <a:srgbClr val="E0524A"/>
    <a:srgbClr val="8D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10"/>
    <p:restoredTop sz="88299"/>
  </p:normalViewPr>
  <p:slideViewPr>
    <p:cSldViewPr snapToGrid="0" snapToObjects="1">
      <p:cViewPr varScale="1">
        <p:scale>
          <a:sx n="112" d="100"/>
          <a:sy n="112" d="100"/>
        </p:scale>
        <p:origin x="1408" y="192"/>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7/3/23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introducing the concept of summarizing with with Summarize()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322844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straightforward and practical question that we might ask of our data set.</a:t>
            </a:r>
          </a:p>
          <a:p>
            <a:endParaRPr lang="en-US" dirty="0"/>
          </a:p>
          <a:p>
            <a:r>
              <a:rPr lang="en-US" dirty="0"/>
              <a:t>What is the average sodium value</a:t>
            </a:r>
          </a:p>
          <a:p>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1871288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Summarize allows us to take a variable (column) of data and apply a function</a:t>
            </a:r>
            <a:r>
              <a:rPr lang="en-US" baseline="0" dirty="0"/>
              <a:t> (or functions)</a:t>
            </a:r>
            <a:r>
              <a:rPr lang="en-US" dirty="0"/>
              <a:t> to all observations.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summarize we can return a single value, or summary.</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394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make summaries of our data we use the following code construct.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pass a data set using pipes to the summarize function.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the summarize function we provide a variable name and set it to a calculation or value that we define.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090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753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look at a simple example using summarize() to count the number of orders in a data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Note, that to simplify the data frame, we first will select 2 variables and include the first 4 observations.</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a:t>
            </a:r>
            <a:r>
              <a:rPr lang="en-US" baseline="0" dirty="0"/>
              <a:t> returns the number of observations or rows for a data frame.</a:t>
            </a:r>
          </a:p>
          <a:p>
            <a:pPr marL="0" lvl="0" indent="0" algn="l" rtl="0">
              <a:spcBef>
                <a:spcPts val="0"/>
              </a:spcBef>
              <a:spcAft>
                <a:spcPts val="0"/>
              </a:spcAft>
              <a:buNone/>
            </a:pPr>
            <a:endParaRPr lang="en-US" baseline="0"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416683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mins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647534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many different summary functions.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290935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baseline="0" dirty="0"/>
              <a:t>To answer this question we need to be able to group data.</a:t>
            </a:r>
            <a:endParaRPr lang="en-US" dirty="0"/>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123465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26485086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Group_by</a:t>
            </a:r>
            <a:r>
              <a:rPr lang="en-US" dirty="0"/>
              <a:t> is a challenging</a:t>
            </a:r>
            <a:r>
              <a:rPr lang="en-US" baseline="0" dirty="0"/>
              <a:t> function to master, but </a:t>
            </a:r>
            <a:r>
              <a:rPr lang="en-US" b="1" baseline="0" dirty="0"/>
              <a:t>extremely</a:t>
            </a:r>
            <a:r>
              <a:rPr lang="en-US" baseline="0" dirty="0"/>
              <a:t> powerful. It is one of those tools that once you understand how to use, you cannot possibly go back to live without it.</a:t>
            </a:r>
          </a:p>
          <a:p>
            <a:endParaRPr lang="en-US" baseline="0" dirty="0"/>
          </a:p>
          <a:p>
            <a:r>
              <a:rPr lang="en-US" baseline="0" dirty="0" err="1"/>
              <a:t>Group_by</a:t>
            </a:r>
            <a:r>
              <a:rPr lang="en-US" baseline="0" dirty="0"/>
              <a:t> allows us to take a data frame and break the observations up into several groups.</a:t>
            </a:r>
          </a:p>
          <a:p>
            <a:endParaRPr lang="en-US" baseline="0" dirty="0"/>
          </a:p>
          <a:p>
            <a:r>
              <a:rPr lang="en-US" baseline="0" dirty="0"/>
              <a:t>Then we can “look” at those groups separately.</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1050883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code construct for grouping.</a:t>
            </a:r>
          </a:p>
          <a:p>
            <a:endParaRPr lang="en-US" dirty="0"/>
          </a:p>
          <a:p>
            <a:r>
              <a:rPr lang="en-US" dirty="0"/>
              <a:t>We pass a data set using pipes to the </a:t>
            </a:r>
            <a:r>
              <a:rPr lang="en-US" dirty="0" err="1"/>
              <a:t>group_by</a:t>
            </a:r>
            <a:r>
              <a:rPr lang="en-US" dirty="0"/>
              <a:t>() function.</a:t>
            </a:r>
          </a:p>
          <a:p>
            <a:endParaRPr lang="en-US" dirty="0"/>
          </a:p>
          <a:p>
            <a:r>
              <a:rPr lang="en-US" dirty="0"/>
              <a:t>Then we specify the variable that we want to define groups.</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3525043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example of grouping by </a:t>
            </a:r>
            <a:r>
              <a:rPr lang="en-US" dirty="0" err="1"/>
              <a:t>pan_day</a:t>
            </a:r>
            <a:r>
              <a:rPr lang="en-US" dirty="0"/>
              <a:t>.</a:t>
            </a:r>
          </a:p>
          <a:p>
            <a:endParaRPr lang="en-US" dirty="0"/>
          </a:p>
          <a:p>
            <a:r>
              <a:rPr lang="en-US" dirty="0"/>
              <a:t>We can see that the resulting object</a:t>
            </a:r>
            <a:r>
              <a:rPr lang="en-US" baseline="0" dirty="0"/>
              <a:t> has 15,524 rows that are broken up into 102 groups. </a:t>
            </a:r>
          </a:p>
          <a:p>
            <a:endParaRPr lang="en-US" baseline="0" dirty="0"/>
          </a:p>
          <a:p>
            <a:r>
              <a:rPr lang="en-US" baseline="0" dirty="0"/>
              <a:t>This means there are 102 distinct `</a:t>
            </a:r>
            <a:r>
              <a:rPr lang="en-US" baseline="0" dirty="0" err="1"/>
              <a:t>pan_day`’s</a:t>
            </a:r>
            <a:r>
              <a:rPr lang="en-US" baseline="0" dirty="0"/>
              <a:t>. </a:t>
            </a:r>
          </a:p>
          <a:p>
            <a:endParaRPr lang="en-US" baseline="0" dirty="0"/>
          </a:p>
          <a:p>
            <a:r>
              <a:rPr lang="en-US" baseline="0" dirty="0"/>
              <a:t>Some of these groups will have a single observation. Many of these groups will have more than one observation.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761408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can apply </a:t>
            </a:r>
            <a:r>
              <a:rPr lang="en-US" i="1" dirty="0"/>
              <a:t>summarize()</a:t>
            </a:r>
            <a:r>
              <a:rPr lang="en-US" dirty="0"/>
              <a:t> to a full data</a:t>
            </a:r>
            <a:r>
              <a:rPr lang="en-US" baseline="0" dirty="0"/>
              <a:t> frame, we can apply </a:t>
            </a:r>
            <a:r>
              <a:rPr lang="en-US" i="1" baseline="0" dirty="0"/>
              <a:t>summarize()</a:t>
            </a:r>
            <a:r>
              <a:rPr lang="en-US" i="0" baseline="0" dirty="0"/>
              <a:t> to each group separately.</a:t>
            </a:r>
          </a:p>
          <a:p>
            <a:endParaRPr lang="en-US" i="0" baseline="0" dirty="0"/>
          </a:p>
          <a:p>
            <a:r>
              <a:rPr lang="en-US" i="0" baseline="0" dirty="0"/>
              <a:t>The combination of </a:t>
            </a:r>
            <a:r>
              <a:rPr lang="en-US" i="0" baseline="0" dirty="0" err="1"/>
              <a:t>group_by</a:t>
            </a:r>
            <a:r>
              <a:rPr lang="en-US" i="0" baseline="0" dirty="0"/>
              <a:t>() and summarize() is extremely powerful.</a:t>
            </a:r>
            <a:endParaRPr lang="en-US" i="0" dirty="0"/>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672126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summarize() without </a:t>
            </a:r>
            <a:r>
              <a:rPr lang="en-US" dirty="0" err="1"/>
              <a:t>group_by</a:t>
            </a:r>
            <a:r>
              <a:rPr lang="en-US" dirty="0"/>
              <a:t>() we can count how many total rows there are.</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0920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Adding </a:t>
            </a:r>
            <a:r>
              <a:rPr lang="en-US" dirty="0" err="1"/>
              <a:t>group_by</a:t>
            </a:r>
            <a:r>
              <a:rPr lang="en-US" dirty="0"/>
              <a:t>(), we count how many rows there are for each `</a:t>
            </a:r>
            <a:r>
              <a:rPr lang="en-US" dirty="0" err="1"/>
              <a:t>pan_day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data that underlies the figure we looked at in slide 6.</a:t>
            </a:r>
            <a:endParaRPr dirty="0"/>
          </a:p>
        </p:txBody>
      </p:sp>
      <p:sp>
        <p:nvSpPr>
          <p:cNvPr id="290" name="Google Shape;290;p23: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5714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3694842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dplyr</a:t>
            </a:r>
            <a:r>
              <a:rPr lang="en-US" dirty="0"/>
              <a:t> cheat sheet helps with the grammar of transforming data including functions functions grouping and summarizing data.</a:t>
            </a:r>
          </a:p>
          <a:p>
            <a:endParaRPr lang="en-US" dirty="0"/>
          </a:p>
          <a:p>
            <a:r>
              <a:rPr lang="en-US" dirty="0"/>
              <a:t>The </a:t>
            </a:r>
            <a:r>
              <a:rPr lang="en-US" dirty="0" err="1"/>
              <a:t>dplyr</a:t>
            </a:r>
            <a:r>
              <a:rPr lang="en-US" dirty="0"/>
              <a:t>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continue our focus on transformation and introduce some tools for basic statistics and modeling also.</a:t>
            </a:r>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4078793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420653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1423496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sym typeface="Wingdings" panose="05000000000000000000" pitchFamily="2" charset="2"/>
              </a:rPr>
              <a:t>Relatively inefficient: we are typing </a:t>
            </a:r>
            <a:r>
              <a:rPr lang="en-US" baseline="0" dirty="0" err="1">
                <a:sym typeface="Wingdings" panose="05000000000000000000" pitchFamily="2" charset="2"/>
              </a:rPr>
              <a:t>tat_outliers</a:t>
            </a:r>
            <a:r>
              <a:rPr lang="en-US" baseline="0" dirty="0">
                <a:sym typeface="Wingdings" panose="05000000000000000000" pitchFamily="2" charset="2"/>
              </a:rPr>
              <a:t> over and over again</a:t>
            </a:r>
          </a:p>
        </p:txBody>
      </p:sp>
    </p:spTree>
    <p:extLst>
      <p:ext uri="{BB962C8B-B14F-4D97-AF65-F5344CB8AC3E}">
        <p14:creationId xmlns:p14="http://schemas.microsoft.com/office/powerpoint/2010/main" val="3192056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4CD6EC9-350B-7044-B5F0-8DCF21610B34}"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F2FA98B-EA5F-714E-A794-F1873AF6F273}"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21A48A3E-C0E7-224D-8307-E096DE5D56AC}"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B80074-8971-E04D-9BC0-BE45F9FDAB75}"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8EB8C1-84C2-8646-8732-51338E926D44}"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1DE77-30E9-3F4D-BBA5-9B6AB79190B6}"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3E7EBE-1DB2-E74E-9C44-79AC52ED10C9}"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24838CF-CBF1-4447-82E7-DAC39F50D634}" type="datetime1">
              <a:rPr lang="en-US" smtClean="0"/>
              <a:t>7/3/23</a:t>
            </a:fld>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28"/>
        <p:cNvGrpSpPr/>
        <p:nvPr/>
      </p:nvGrpSpPr>
      <p:grpSpPr>
        <a:xfrm>
          <a:off x="0" y="0"/>
          <a:ext cx="0" cy="0"/>
          <a:chOff x="0" y="0"/>
          <a:chExt cx="0" cy="0"/>
        </a:xfrm>
      </p:grpSpPr>
      <p:sp>
        <p:nvSpPr>
          <p:cNvPr id="29" name="Google Shape;29;p5"/>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33664DC-9917-D640-9945-1A214E394308}" type="datetime1">
              <a:rPr lang="en-US" smtClean="0"/>
              <a:t>7/3/23</a:t>
            </a:fld>
            <a:endParaRPr/>
          </a:p>
        </p:txBody>
      </p:sp>
      <p:sp>
        <p:nvSpPr>
          <p:cNvPr id="31" name="Google Shape;31;p5"/>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2382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542AE76-ADD2-C54F-A619-039722557B09}"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6EF16A-3B61-9E4F-9E1F-EB5DF7E46F00}"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A15ECA-FE03-EB4F-9287-38F194A60F5A}"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440FEB-939C-6D4F-AA90-A288EC45062B}"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E799EA-DDAD-854E-A05A-18B120B5A289}"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81D07-0F0E-C944-8AC9-C81607AC64B5}"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79F5013B-1C83-744C-AE64-CBAFADC9E8F0}"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19A642-2C89-DA4A-A5A6-140F44AFA833}" type="datetime1">
              <a:rPr lang="en-US" smtClean="0">
                <a:solidFill>
                  <a:prstClr val="black">
                    <a:lumMod val="95000"/>
                    <a:lumOff val="5000"/>
                  </a:prstClr>
                </a:solidFill>
              </a:rPr>
              <a:t>7/3/23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2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Grouping and Summarizing Data</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a:t>DLMP </a:t>
            </a:r>
            <a:r>
              <a:rPr lang="en-US" sz="3200" dirty="0"/>
              <a:t>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408008" y="1905036"/>
            <a:ext cx="4729745"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3935746" y="3166276"/>
            <a:ext cx="6099747"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filter(</a:t>
            </a:r>
            <a:r>
              <a:rPr lang="en-US" sz="2800" dirty="0">
                <a:solidFill>
                  <a:srgbClr val="0365C0"/>
                </a:solidFill>
                <a:latin typeface="Consolas" panose="020B0609020204030204" pitchFamily="49" charset="0"/>
                <a:ea typeface="Courier New"/>
                <a:cs typeface="Courier New"/>
                <a:sym typeface="Courier New"/>
              </a:rPr>
              <a:t>____</a:t>
            </a:r>
            <a:r>
              <a:rPr lang="en-US" sz="2800" dirty="0">
                <a:latin typeface="Consolas" panose="020B0609020204030204" pitchFamily="49" charset="0"/>
                <a:ea typeface="Courier New"/>
                <a:cs typeface="Courier New"/>
                <a:sym typeface="Courier New"/>
              </a:rPr>
              <a:t>, </a:t>
            </a:r>
            <a:r>
              <a:rPr lang="en-US" sz="2800" dirty="0">
                <a:solidFill>
                  <a:schemeClr val="accent3">
                    <a:lumMod val="75000"/>
                  </a:schemeClr>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p>
        </p:txBody>
      </p:sp>
      <p:sp>
        <p:nvSpPr>
          <p:cNvPr id="5" name="Rectangle 4"/>
          <p:cNvSpPr/>
          <p:nvPr/>
        </p:nvSpPr>
        <p:spPr>
          <a:xfrm>
            <a:off x="1056361" y="3169199"/>
            <a:ext cx="1039466" cy="523220"/>
          </a:xfrm>
          <a:prstGeom prst="rect">
            <a:avLst/>
          </a:prstGeom>
        </p:spPr>
        <p:txBody>
          <a:bodyPr wrap="square">
            <a:spAutoFit/>
          </a:bodyPr>
          <a:lstStyle/>
          <a:p>
            <a:r>
              <a:rPr lang="en-US" sz="2800" dirty="0">
                <a:solidFill>
                  <a:srgbClr val="0365C0"/>
                </a:solidFill>
                <a:latin typeface="Consolas" panose="020B0609020204030204" pitchFamily="49" charset="0"/>
                <a:ea typeface="Courier New"/>
                <a:cs typeface="Courier New"/>
                <a:sym typeface="Courier New"/>
              </a:rPr>
              <a:t>chem</a:t>
            </a:r>
            <a:endParaRPr lang="en-US" sz="28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2571750" y="4204914"/>
            <a:ext cx="6959375" cy="148081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0875" y="4410170"/>
            <a:ext cx="6099747" cy="523220"/>
          </a:xfrm>
          <a:prstGeom prst="rect">
            <a:avLst/>
          </a:prstGeom>
        </p:spPr>
        <p:txBody>
          <a:bodyPr wrap="none">
            <a:spAutoFit/>
          </a:bodyPr>
          <a:lstStyle/>
          <a:p>
            <a:r>
              <a:rPr lang="en-US" sz="2800" dirty="0">
                <a:solidFill>
                  <a:schemeClr val="tx1"/>
                </a:solidFill>
                <a:latin typeface="Consolas" panose="020B0609020204030204" pitchFamily="49" charset="0"/>
                <a:ea typeface="Courier New"/>
                <a:cs typeface="Courier New"/>
                <a:sym typeface="Courier New"/>
              </a:rPr>
              <a:t>filter(chem, 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9" name="Rectangle 8"/>
          <p:cNvSpPr/>
          <p:nvPr/>
        </p:nvSpPr>
        <p:spPr>
          <a:xfrm>
            <a:off x="2660875" y="4994945"/>
            <a:ext cx="6494085" cy="523220"/>
          </a:xfrm>
          <a:prstGeom prst="rect">
            <a:avLst/>
          </a:prstGeom>
        </p:spPr>
        <p:txBody>
          <a:bodyPr wrap="none">
            <a:spAutoFit/>
          </a:bodyPr>
          <a:lstStyle/>
          <a:p>
            <a:r>
              <a:rPr lang="en-US" sz="2800" dirty="0">
                <a:latin typeface="Consolas" panose="020B0609020204030204" pitchFamily="49" charset="0"/>
                <a:ea typeface="Courier New"/>
                <a:cs typeface="Courier New"/>
                <a:sym typeface="Courier New"/>
              </a:rPr>
              <a:t>c</a:t>
            </a:r>
            <a:r>
              <a:rPr lang="en-US" sz="2800" dirty="0">
                <a:solidFill>
                  <a:schemeClr val="tx1"/>
                </a:solidFill>
                <a:latin typeface="Consolas" panose="020B0609020204030204" pitchFamily="49" charset="0"/>
                <a:ea typeface="Courier New"/>
                <a:cs typeface="Courier New"/>
                <a:sym typeface="Courier New"/>
              </a:rPr>
              <a:t>hem </a:t>
            </a:r>
            <a:r>
              <a:rPr lang="en-US" sz="2800" dirty="0">
                <a:latin typeface="Consolas" panose="020B0609020204030204" pitchFamily="49" charset="0"/>
                <a:ea typeface="Courier New"/>
                <a:cs typeface="Courier New"/>
                <a:sym typeface="Courier New"/>
              </a:rPr>
              <a:t>|&gt; filter(</a:t>
            </a:r>
            <a:r>
              <a:rPr lang="en-US" sz="2800" dirty="0">
                <a:solidFill>
                  <a:schemeClr val="tx1"/>
                </a:solidFill>
                <a:latin typeface="Consolas" panose="020B0609020204030204" pitchFamily="49" charset="0"/>
                <a:ea typeface="Courier New"/>
                <a:cs typeface="Courier New"/>
                <a:sym typeface="Courier New"/>
              </a:rPr>
              <a:t>test == ‘sodium’</a:t>
            </a:r>
            <a:r>
              <a:rPr lang="en-US" sz="2800" dirty="0">
                <a:latin typeface="Consolas" panose="020B0609020204030204" pitchFamily="49" charset="0"/>
                <a:ea typeface="Courier New"/>
                <a:cs typeface="Courier New"/>
                <a:sym typeface="Courier New"/>
              </a:rPr>
              <a:t>)</a:t>
            </a:r>
            <a:endParaRPr lang="en-US" sz="2800" dirty="0">
              <a:latin typeface="Consolas" panose="020B0609020204030204" pitchFamily="49" charset="0"/>
              <a:ea typeface="Courier New"/>
              <a:cs typeface="Courier New"/>
            </a:endParaRPr>
          </a:p>
        </p:txBody>
      </p:sp>
      <p:sp>
        <p:nvSpPr>
          <p:cNvPr id="11" name="Rectangle 10"/>
          <p:cNvSpPr/>
          <p:nvPr/>
        </p:nvSpPr>
        <p:spPr>
          <a:xfrm>
            <a:off x="3073009" y="3157603"/>
            <a:ext cx="579005" cy="523220"/>
          </a:xfrm>
          <a:prstGeom prst="rect">
            <a:avLst/>
          </a:prstGeom>
        </p:spPr>
        <p:txBody>
          <a:bodyPr wrap="none">
            <a:spAutoFit/>
          </a:bodyPr>
          <a:lstStyle/>
          <a:p>
            <a:r>
              <a:rPr lang="en-US" sz="2800" b="1" dirty="0">
                <a:latin typeface="Consolas" panose="020B0609020204030204" pitchFamily="49" charset="0"/>
                <a:ea typeface="Courier New"/>
                <a:cs typeface="Courier New"/>
              </a:rPr>
              <a:t>|&gt;</a:t>
            </a:r>
          </a:p>
        </p:txBody>
      </p:sp>
    </p:spTree>
    <p:extLst>
      <p:ext uri="{BB962C8B-B14F-4D97-AF65-F5344CB8AC3E}">
        <p14:creationId xmlns:p14="http://schemas.microsoft.com/office/powerpoint/2010/main" val="784428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99799" y="2604169"/>
            <a:ext cx="11018141" cy="21981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4870" y="2655830"/>
            <a:ext cx="10782260" cy="1815882"/>
          </a:xfrm>
          <a:prstGeom prst="rect">
            <a:avLst/>
          </a:prstGeom>
          <a:noFill/>
        </p:spPr>
        <p:txBody>
          <a:bodyPr wrap="square" rtlCol="0">
            <a:spAutoFit/>
          </a:bodyPr>
          <a:lstStyle/>
          <a:p>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tat_outliers</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&lt;- chem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filter(test == ‘sodium’)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mutate(</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verify_dt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 </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collect_dt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28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2800" dirty="0" err="1">
                <a:solidFill>
                  <a:srgbClr val="164F86"/>
                </a:solidFill>
                <a:latin typeface="Consolas" panose="020B0609020204030204" pitchFamily="49" charset="0"/>
                <a:ea typeface="Courier New"/>
                <a:cs typeface="Consolas" panose="020B0609020204030204" pitchFamily="49" charset="0"/>
                <a:sym typeface="Courier New"/>
              </a:rPr>
              <a:t>total_tat</a:t>
            </a:r>
            <a:r>
              <a:rPr lang="en-US" sz="2800" dirty="0">
                <a:solidFill>
                  <a:srgbClr val="164F86"/>
                </a:solidFill>
                <a:latin typeface="Consolas" panose="020B0609020204030204" pitchFamily="49" charset="0"/>
                <a:ea typeface="Courier New"/>
                <a:cs typeface="Consolas" panose="020B0609020204030204" pitchFamily="49" charset="0"/>
                <a:sym typeface="Courier New"/>
              </a:rPr>
              <a:t> &gt; days(5))</a:t>
            </a:r>
          </a:p>
        </p:txBody>
      </p:sp>
      <p:sp>
        <p:nvSpPr>
          <p:cNvPr id="7" name="Rectangle 6">
            <a:extLst>
              <a:ext uri="{FF2B5EF4-FFF2-40B4-BE49-F238E27FC236}">
                <a16:creationId xmlns:a16="http://schemas.microsoft.com/office/drawing/2014/main" id="{BB9BE619-5752-434B-923C-3017372223D7}"/>
              </a:ext>
            </a:extLst>
          </p:cNvPr>
          <p:cNvSpPr/>
          <p:nvPr/>
        </p:nvSpPr>
        <p:spPr>
          <a:xfrm>
            <a:off x="535537" y="4990336"/>
            <a:ext cx="11018141" cy="1569660"/>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outpatient results</a:t>
            </a:r>
          </a:p>
        </p:txBody>
      </p:sp>
      <p:sp>
        <p:nvSpPr>
          <p:cNvPr id="5" name="Rounded Rectangular Callout 2">
            <a:extLst>
              <a:ext uri="{FF2B5EF4-FFF2-40B4-BE49-F238E27FC236}">
                <a16:creationId xmlns:a16="http://schemas.microsoft.com/office/drawing/2014/main" id="{5CEE95BD-71AF-B033-B3B1-E12BC2A88912}"/>
              </a:ext>
            </a:extLst>
          </p:cNvPr>
          <p:cNvSpPr/>
          <p:nvPr/>
        </p:nvSpPr>
        <p:spPr>
          <a:xfrm rot="10800000" flipH="1">
            <a:off x="3984979" y="1373425"/>
            <a:ext cx="232438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324;p34">
            <a:extLst>
              <a:ext uri="{FF2B5EF4-FFF2-40B4-BE49-F238E27FC236}">
                <a16:creationId xmlns:a16="http://schemas.microsoft.com/office/drawing/2014/main" id="{6E6A7A01-F355-631E-5886-FA5D54075981}"/>
              </a:ext>
            </a:extLst>
          </p:cNvPr>
          <p:cNvSpPr txBox="1"/>
          <p:nvPr/>
        </p:nvSpPr>
        <p:spPr>
          <a:xfrm>
            <a:off x="3822005"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original data frame</a:t>
            </a:r>
            <a:endParaRPr sz="2062" dirty="0">
              <a:solidFill>
                <a:schemeClr val="bg1"/>
              </a:solidFill>
              <a:latin typeface="Calibri"/>
              <a:ea typeface="Calibri"/>
              <a:cs typeface="Calibri"/>
              <a:sym typeface="Calibri"/>
            </a:endParaRPr>
          </a:p>
        </p:txBody>
      </p:sp>
      <p:sp>
        <p:nvSpPr>
          <p:cNvPr id="9" name="Rounded Rectangular Callout 2">
            <a:extLst>
              <a:ext uri="{FF2B5EF4-FFF2-40B4-BE49-F238E27FC236}">
                <a16:creationId xmlns:a16="http://schemas.microsoft.com/office/drawing/2014/main" id="{6EFB7EAE-B886-F6A5-057F-8FAFDD4A4D1E}"/>
              </a:ext>
            </a:extLst>
          </p:cNvPr>
          <p:cNvSpPr/>
          <p:nvPr/>
        </p:nvSpPr>
        <p:spPr>
          <a:xfrm rot="10800000" flipH="1">
            <a:off x="6802240" y="1746757"/>
            <a:ext cx="2324381" cy="154841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Google Shape;324;p34">
            <a:extLst>
              <a:ext uri="{FF2B5EF4-FFF2-40B4-BE49-F238E27FC236}">
                <a16:creationId xmlns:a16="http://schemas.microsoft.com/office/drawing/2014/main" id="{33F22A8D-9674-46C0-C55E-84C43ECB7BDC}"/>
              </a:ext>
            </a:extLst>
          </p:cNvPr>
          <p:cNvSpPr txBox="1"/>
          <p:nvPr/>
        </p:nvSpPr>
        <p:spPr>
          <a:xfrm>
            <a:off x="7037314" y="1760310"/>
            <a:ext cx="1854232"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one analysis step per line</a:t>
            </a:r>
            <a:endParaRPr sz="2062" dirty="0">
              <a:solidFill>
                <a:schemeClr val="bg1"/>
              </a:solidFill>
              <a:latin typeface="Calibri"/>
              <a:ea typeface="Calibri"/>
              <a:cs typeface="Calibri"/>
              <a:sym typeface="Calibri"/>
            </a:endParaRPr>
          </a:p>
        </p:txBody>
      </p:sp>
      <p:sp>
        <p:nvSpPr>
          <p:cNvPr id="11" name="Rounded Rectangular Callout 2">
            <a:extLst>
              <a:ext uri="{FF2B5EF4-FFF2-40B4-BE49-F238E27FC236}">
                <a16:creationId xmlns:a16="http://schemas.microsoft.com/office/drawing/2014/main" id="{8AF0A44D-7F2C-9314-6BA7-F43D718C8516}"/>
              </a:ext>
            </a:extLst>
          </p:cNvPr>
          <p:cNvSpPr/>
          <p:nvPr/>
        </p:nvSpPr>
        <p:spPr>
          <a:xfrm rot="10800000">
            <a:off x="599798" y="1373425"/>
            <a:ext cx="2056051" cy="139324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rgbClr val="92B57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324;p34">
            <a:extLst>
              <a:ext uri="{FF2B5EF4-FFF2-40B4-BE49-F238E27FC236}">
                <a16:creationId xmlns:a16="http://schemas.microsoft.com/office/drawing/2014/main" id="{2367A9E4-C2D2-C1FB-D3C2-83B6E7EBEC9C}"/>
              </a:ext>
            </a:extLst>
          </p:cNvPr>
          <p:cNvSpPr txBox="1"/>
          <p:nvPr/>
        </p:nvSpPr>
        <p:spPr>
          <a:xfrm>
            <a:off x="299306" y="1531001"/>
            <a:ext cx="2650327" cy="457796"/>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new data frame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26078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0" grpId="0"/>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7970" y="99082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TextBox 4">
            <a:extLst>
              <a:ext uri="{FF2B5EF4-FFF2-40B4-BE49-F238E27FC236}">
                <a16:creationId xmlns:a16="http://schemas.microsoft.com/office/drawing/2014/main" id="{A2F38ED8-5108-84E1-C092-2145A53B53C5}"/>
              </a:ext>
            </a:extLst>
          </p:cNvPr>
          <p:cNvSpPr txBox="1"/>
          <p:nvPr/>
        </p:nvSpPr>
        <p:spPr>
          <a:xfrm>
            <a:off x="274320" y="5715000"/>
            <a:ext cx="9544050" cy="1077218"/>
          </a:xfrm>
          <a:prstGeom prst="rect">
            <a:avLst/>
          </a:prstGeom>
          <a:noFill/>
        </p:spPr>
        <p:txBody>
          <a:bodyPr wrap="square" rtlCol="0">
            <a:spAutoFit/>
          </a:bodyPr>
          <a:lstStyle/>
          <a:p>
            <a:r>
              <a:rPr lang="en-US" sz="3200" dirty="0"/>
              <a:t>Note: The previous version of the pipe was </a:t>
            </a:r>
            <a:r>
              <a:rPr lang="en-US" sz="3200" b="1" dirty="0"/>
              <a:t>%&gt;%</a:t>
            </a:r>
            <a:r>
              <a:rPr lang="en-US" sz="3200" dirty="0"/>
              <a:t> which can be used interchangeably with </a:t>
            </a:r>
            <a:r>
              <a:rPr lang="en-US" sz="3200" b="1" dirty="0"/>
              <a:t>|&gt;</a:t>
            </a:r>
          </a:p>
        </p:txBody>
      </p:sp>
    </p:spTree>
    <p:extLst>
      <p:ext uri="{BB962C8B-B14F-4D97-AF65-F5344CB8AC3E}">
        <p14:creationId xmlns:p14="http://schemas.microsoft.com/office/powerpoint/2010/main" val="240889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2D2291-3F5C-65BC-7B7B-84871BABE2E8}"/>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13</a:t>
            </a:fld>
            <a:endParaRPr lang="en-US">
              <a:solidFill>
                <a:prstClr val="black">
                  <a:lumMod val="95000"/>
                  <a:lumOff val="5000"/>
                </a:prstClr>
              </a:solidFill>
            </a:endParaRPr>
          </a:p>
        </p:txBody>
      </p:sp>
      <p:sp>
        <p:nvSpPr>
          <p:cNvPr id="3" name="Title 2">
            <a:extLst>
              <a:ext uri="{FF2B5EF4-FFF2-40B4-BE49-F238E27FC236}">
                <a16:creationId xmlns:a16="http://schemas.microsoft.com/office/drawing/2014/main" id="{F9284F02-4FC4-1E7A-66B3-7A3C768F1131}"/>
              </a:ext>
            </a:extLst>
          </p:cNvPr>
          <p:cNvSpPr>
            <a:spLocks noGrp="1"/>
          </p:cNvSpPr>
          <p:nvPr>
            <p:ph type="title"/>
          </p:nvPr>
        </p:nvSpPr>
        <p:spPr/>
        <p:txBody>
          <a:bodyPr/>
          <a:lstStyle/>
          <a:p>
            <a:r>
              <a:rPr lang="en-US" dirty="0"/>
              <a:t>Your Turn #1</a:t>
            </a:r>
          </a:p>
        </p:txBody>
      </p:sp>
      <p:sp>
        <p:nvSpPr>
          <p:cNvPr id="4" name="Text Placeholder 3">
            <a:extLst>
              <a:ext uri="{FF2B5EF4-FFF2-40B4-BE49-F238E27FC236}">
                <a16:creationId xmlns:a16="http://schemas.microsoft.com/office/drawing/2014/main" id="{A1F35CEA-AED0-024F-1381-6026DAEF0D96}"/>
              </a:ext>
            </a:extLst>
          </p:cNvPr>
          <p:cNvSpPr>
            <a:spLocks noGrp="1"/>
          </p:cNvSpPr>
          <p:nvPr>
            <p:ph type="body" sz="quarter" idx="13"/>
          </p:nvPr>
        </p:nvSpPr>
        <p:spPr>
          <a:xfrm>
            <a:off x="1024128" y="2238375"/>
            <a:ext cx="10360152" cy="3682365"/>
          </a:xfrm>
        </p:spPr>
        <p:txBody>
          <a:bodyPr>
            <a:normAutofit fontScale="92500"/>
          </a:bodyPr>
          <a:lstStyle/>
          <a:p>
            <a:pPr marL="914400" indent="-914400">
              <a:buFont typeface="+mj-lt"/>
              <a:buAutoNum type="arabicPeriod"/>
            </a:pPr>
            <a:r>
              <a:rPr lang="en-US" dirty="0"/>
              <a:t>Open “04– Group and </a:t>
            </a:r>
            <a:r>
              <a:rPr lang="en-US" dirty="0" err="1"/>
              <a:t>Summarize.qmd</a:t>
            </a:r>
            <a:r>
              <a:rPr lang="en-US" dirty="0"/>
              <a:t>”</a:t>
            </a:r>
          </a:p>
          <a:p>
            <a:pPr marL="914400" indent="-914400">
              <a:buFont typeface="+mj-lt"/>
              <a:buAutoNum type="arabicPeriod"/>
            </a:pPr>
            <a:r>
              <a:rPr lang="en-US" dirty="0"/>
              <a:t>Start with the Setup Code Chunk section and work through the Sequencing Analysis Steps section</a:t>
            </a:r>
          </a:p>
          <a:p>
            <a:pPr marL="914400" indent="-914400">
              <a:buFont typeface="+mj-lt"/>
              <a:buAutoNum type="arabicPeriod"/>
            </a:pPr>
            <a:r>
              <a:rPr lang="en-US" dirty="0"/>
              <a:t>Sticky up when done</a:t>
            </a:r>
          </a:p>
        </p:txBody>
      </p:sp>
    </p:spTree>
    <p:extLst>
      <p:ext uri="{BB962C8B-B14F-4D97-AF65-F5344CB8AC3E}">
        <p14:creationId xmlns:p14="http://schemas.microsoft.com/office/powerpoint/2010/main" val="1642417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dirty="0"/>
              <a:t>Summarize the data set</a:t>
            </a:r>
          </a:p>
        </p:txBody>
      </p:sp>
    </p:spTree>
    <p:extLst>
      <p:ext uri="{BB962C8B-B14F-4D97-AF65-F5344CB8AC3E}">
        <p14:creationId xmlns:p14="http://schemas.microsoft.com/office/powerpoint/2010/main" val="859458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E7AA-CC51-CE40-9585-24244F73C743}"/>
              </a:ext>
            </a:extLst>
          </p:cNvPr>
          <p:cNvSpPr>
            <a:spLocks noGrp="1"/>
          </p:cNvSpPr>
          <p:nvPr>
            <p:ph type="title"/>
          </p:nvPr>
        </p:nvSpPr>
        <p:spPr/>
        <p:txBody>
          <a:bodyPr/>
          <a:lstStyle/>
          <a:p>
            <a:r>
              <a:rPr lang="en-US" dirty="0"/>
              <a:t>Q: What is the average sodium value?</a:t>
            </a:r>
          </a:p>
        </p:txBody>
      </p:sp>
      <p:pic>
        <p:nvPicPr>
          <p:cNvPr id="4" name="Picture 3" descr="A picture containing diagram, screenshot, pixel&#10;&#10;Description automatically generated">
            <a:extLst>
              <a:ext uri="{FF2B5EF4-FFF2-40B4-BE49-F238E27FC236}">
                <a16:creationId xmlns:a16="http://schemas.microsoft.com/office/drawing/2014/main" id="{BE04AF1C-60D9-5770-028B-13AD05802590}"/>
              </a:ext>
            </a:extLst>
          </p:cNvPr>
          <p:cNvPicPr>
            <a:picLocks noChangeAspect="1"/>
          </p:cNvPicPr>
          <p:nvPr/>
        </p:nvPicPr>
        <p:blipFill>
          <a:blip r:embed="rId3"/>
          <a:stretch>
            <a:fillRect/>
          </a:stretch>
        </p:blipFill>
        <p:spPr>
          <a:xfrm>
            <a:off x="2971800" y="1837944"/>
            <a:ext cx="6248400" cy="4998720"/>
          </a:xfrm>
          <a:prstGeom prst="rect">
            <a:avLst/>
          </a:prstGeom>
        </p:spPr>
      </p:pic>
    </p:spTree>
    <p:extLst>
      <p:ext uri="{BB962C8B-B14F-4D97-AF65-F5344CB8AC3E}">
        <p14:creationId xmlns:p14="http://schemas.microsoft.com/office/powerpoint/2010/main" val="2729817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6" name="Google Shape;296;p32"/>
          <p:cNvSpPr txBox="1"/>
          <p:nvPr/>
        </p:nvSpPr>
        <p:spPr>
          <a:xfrm>
            <a:off x="1758718" y="1950720"/>
            <a:ext cx="6159054" cy="890808"/>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dirty="0">
                <a:latin typeface="Calibri"/>
                <a:ea typeface="Calibri"/>
                <a:cs typeface="Calibri"/>
                <a:sym typeface="Calibri"/>
              </a:rPr>
              <a:t>Make summaries of your data</a:t>
            </a:r>
            <a:endParaRPr sz="3200" dirty="0">
              <a:latin typeface="Calibri"/>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6" name="Picture 5"/>
          <p:cNvPicPr>
            <a:picLocks noChangeAspect="1"/>
          </p:cNvPicPr>
          <p:nvPr/>
        </p:nvPicPr>
        <p:blipFill>
          <a:blip r:embed="rId4"/>
          <a:stretch>
            <a:fillRect/>
          </a:stretch>
        </p:blipFill>
        <p:spPr>
          <a:xfrm>
            <a:off x="2724340" y="2673888"/>
            <a:ext cx="5439827" cy="2066804"/>
          </a:xfrm>
          <a:prstGeom prst="rect">
            <a:avLst/>
          </a:prstGeom>
        </p:spPr>
      </p:pic>
      <p:sp>
        <p:nvSpPr>
          <p:cNvPr id="2" name="Rounded Rectangle 1"/>
          <p:cNvSpPr/>
          <p:nvPr/>
        </p:nvSpPr>
        <p:spPr>
          <a:xfrm>
            <a:off x="4765040" y="2987040"/>
            <a:ext cx="1010920" cy="17536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86757" y="750622"/>
            <a:ext cx="2830647" cy="923330"/>
          </a:xfrm>
          <a:prstGeom prst="rect">
            <a:avLst/>
          </a:prstGeom>
          <a:noFill/>
        </p:spPr>
        <p:txBody>
          <a:bodyPr wrap="none" rtlCol="0">
            <a:spAutoFit/>
          </a:bodyPr>
          <a:lstStyle/>
          <a:p>
            <a:r>
              <a:rPr lang="en-US" sz="5400" dirty="0">
                <a:latin typeface="+mj-lt"/>
                <a:sym typeface="Calibri"/>
              </a:rPr>
              <a:t>summarize</a:t>
            </a:r>
            <a:r>
              <a:rPr lang="en-US" sz="5400" dirty="0">
                <a:sym typeface="Calibri"/>
              </a:rPr>
              <a:t>()</a:t>
            </a:r>
            <a:endParaRPr lang="en-US" dirty="0"/>
          </a:p>
        </p:txBody>
      </p:sp>
      <p:sp>
        <p:nvSpPr>
          <p:cNvPr id="4" name="Rectangle 3">
            <a:extLst>
              <a:ext uri="{FF2B5EF4-FFF2-40B4-BE49-F238E27FC236}">
                <a16:creationId xmlns:a16="http://schemas.microsoft.com/office/drawing/2014/main" id="{EA493C65-B51F-E941-8996-74CCA516164B}"/>
              </a:ext>
            </a:extLst>
          </p:cNvPr>
          <p:cNvSpPr/>
          <p:nvPr/>
        </p:nvSpPr>
        <p:spPr>
          <a:xfrm>
            <a:off x="7212330" y="2673888"/>
            <a:ext cx="705442" cy="709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7685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847205" y="237537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6" name="Google Shape;296;p32"/>
          <p:cNvSpPr txBox="1"/>
          <p:nvPr/>
        </p:nvSpPr>
        <p:spPr>
          <a:xfrm>
            <a:off x="847205" y="1882660"/>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4" name="Rectangle 13"/>
          <p:cNvSpPr/>
          <p:nvPr/>
        </p:nvSpPr>
        <p:spPr>
          <a:xfrm>
            <a:off x="1535224" y="2433717"/>
            <a:ext cx="10074573"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summarize(</a:t>
            </a:r>
            <a:r>
              <a:rPr lang="en-US" sz="3200" dirty="0" err="1">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new_variable</a:t>
            </a:r>
            <a:r>
              <a:rPr lang="en-US" sz="3200" dirty="0">
                <a:solidFill>
                  <a:schemeClr val="accent2">
                    <a:lumMod val="60000"/>
                    <a:lumOff val="40000"/>
                  </a:schemeClr>
                </a:solidFill>
                <a:latin typeface="Consolas" panose="020B0609020204030204" pitchFamily="49" charset="0"/>
                <a:ea typeface="Courier New"/>
                <a:cs typeface="Consolas" panose="020B0609020204030204" pitchFamily="49" charset="0"/>
                <a:sym typeface="Courier New"/>
              </a:rPr>
              <a:t> </a:t>
            </a:r>
            <a:r>
              <a:rPr lang="en-US" sz="4000" b="1" dirty="0">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D3908F"/>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Google Shape;137;p17"/>
          <p:cNvSpPr/>
          <p:nvPr/>
        </p:nvSpPr>
        <p:spPr>
          <a:xfrm>
            <a:off x="2698230" y="416881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2796007" y="443266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for new variable</a:t>
            </a:r>
            <a:endParaRPr sz="2800" dirty="0">
              <a:latin typeface="Trebuchet MS"/>
              <a:ea typeface="Trebuchet MS"/>
              <a:cs typeface="Trebuchet MS"/>
              <a:sym typeface="Trebuchet MS"/>
            </a:endParaRPr>
          </a:p>
        </p:txBody>
      </p:sp>
      <p:sp>
        <p:nvSpPr>
          <p:cNvPr id="21" name="Google Shape;172;p20"/>
          <p:cNvSpPr/>
          <p:nvPr/>
        </p:nvSpPr>
        <p:spPr>
          <a:xfrm>
            <a:off x="9100228" y="3560242"/>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9333318" y="4426675"/>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Value or function</a:t>
            </a:r>
            <a:endParaRPr sz="2800" dirty="0">
              <a:latin typeface="Trebuchet MS"/>
              <a:ea typeface="Trebuchet MS"/>
              <a:cs typeface="Trebuchet MS"/>
              <a:sym typeface="Trebuchet MS"/>
            </a:endParaRPr>
          </a:p>
        </p:txBody>
      </p:sp>
      <p:sp>
        <p:nvSpPr>
          <p:cNvPr id="3" name="TextBox 2"/>
          <p:cNvSpPr txBox="1"/>
          <p:nvPr/>
        </p:nvSpPr>
        <p:spPr>
          <a:xfrm>
            <a:off x="866079" y="781067"/>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sp>
        <p:nvSpPr>
          <p:cNvPr id="2" name="TextBox 1">
            <a:extLst>
              <a:ext uri="{FF2B5EF4-FFF2-40B4-BE49-F238E27FC236}">
                <a16:creationId xmlns:a16="http://schemas.microsoft.com/office/drawing/2014/main" id="{4E5DA503-43D8-234F-A574-470E275BF911}"/>
              </a:ext>
            </a:extLst>
          </p:cNvPr>
          <p:cNvSpPr txBox="1"/>
          <p:nvPr/>
        </p:nvSpPr>
        <p:spPr>
          <a:xfrm>
            <a:off x="751840" y="5974080"/>
            <a:ext cx="10240010" cy="584775"/>
          </a:xfrm>
          <a:prstGeom prst="rect">
            <a:avLst/>
          </a:prstGeom>
          <a:noFill/>
        </p:spPr>
        <p:txBody>
          <a:bodyPr wrap="square" rtlCol="0">
            <a:spAutoFit/>
          </a:bodyPr>
          <a:lstStyle/>
          <a:p>
            <a:pPr algn="ctr"/>
            <a:r>
              <a:rPr lang="en-US" sz="3200" dirty="0"/>
              <a:t>Performs calculation across all rows of data frame</a:t>
            </a:r>
          </a:p>
        </p:txBody>
      </p:sp>
    </p:spTree>
    <p:extLst>
      <p:ext uri="{BB962C8B-B14F-4D97-AF65-F5344CB8AC3E}">
        <p14:creationId xmlns:p14="http://schemas.microsoft.com/office/powerpoint/2010/main" val="2968164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60" y="2365236"/>
            <a:ext cx="7383780" cy="157758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701703430"/>
              </p:ext>
            </p:extLst>
          </p:nvPr>
        </p:nvGraphicFramePr>
        <p:xfrm>
          <a:off x="1954530" y="437260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592252" y="470281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4" name="Rounded Rectangular Callout 2"/>
          <p:cNvSpPr/>
          <p:nvPr/>
        </p:nvSpPr>
        <p:spPr>
          <a:xfrm rot="10800000" flipH="1">
            <a:off x="7462072" y="1097278"/>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045520595"/>
              </p:ext>
            </p:extLst>
          </p:nvPr>
        </p:nvGraphicFramePr>
        <p:xfrm>
          <a:off x="7318383" y="437260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217275" y="2494355"/>
            <a:ext cx="9392596"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42716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animBg="1"/>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851659" y="2365236"/>
            <a:ext cx="8274259" cy="1966734"/>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Additional summaries = new columns</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3967323949"/>
              </p:ext>
            </p:extLst>
          </p:nvPr>
        </p:nvGraphicFramePr>
        <p:xfrm>
          <a:off x="1184073" y="4464042"/>
          <a:ext cx="4345463" cy="2287415"/>
        </p:xfrm>
        <a:graphic>
          <a:graphicData uri="http://schemas.openxmlformats.org/drawingml/2006/table">
            <a:tbl>
              <a:tblPr firstRow="1" bandRow="1"/>
              <a:tblGrid>
                <a:gridCol w="1096271">
                  <a:extLst>
                    <a:ext uri="{9D8B030D-6E8A-4147-A177-3AD203B41FA5}">
                      <a16:colId xmlns:a16="http://schemas.microsoft.com/office/drawing/2014/main" val="20000"/>
                    </a:ext>
                  </a:extLst>
                </a:gridCol>
                <a:gridCol w="1624596">
                  <a:extLst>
                    <a:ext uri="{9D8B030D-6E8A-4147-A177-3AD203B41FA5}">
                      <a16:colId xmlns:a16="http://schemas.microsoft.com/office/drawing/2014/main" val="2120428220"/>
                    </a:ext>
                  </a:extLst>
                </a:gridCol>
                <a:gridCol w="1624596">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value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138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142</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u="none" strike="noStrike" cap="none" dirty="0">
                          <a:solidFill>
                            <a:srgbClr val="000000"/>
                          </a:solidFill>
                          <a:latin typeface="Arial"/>
                          <a:ea typeface="Arial"/>
                          <a:cs typeface="Arial"/>
                          <a:sym typeface="Arial"/>
                        </a:rPr>
                        <a:t>sodium</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140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821795" y="479425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5" name="Google Shape;324;p34"/>
          <p:cNvSpPr txBox="1"/>
          <p:nvPr/>
        </p:nvSpPr>
        <p:spPr>
          <a:xfrm>
            <a:off x="7573622" y="1335781"/>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that returns number of observations</a:t>
            </a:r>
            <a:endParaRPr sz="2062" dirty="0">
              <a:solidFill>
                <a:schemeClr val="bg1"/>
              </a:solidFill>
              <a:latin typeface="Calibri"/>
              <a:ea typeface="Calibri"/>
              <a:cs typeface="Calibri"/>
              <a:sym typeface="Calibri"/>
            </a:endParaRPr>
          </a:p>
        </p:txBody>
      </p:sp>
      <p:sp>
        <p:nvSpPr>
          <p:cNvPr id="26" name="TextBox 25"/>
          <p:cNvSpPr txBox="1"/>
          <p:nvPr/>
        </p:nvSpPr>
        <p:spPr>
          <a:xfrm>
            <a:off x="815160" y="763285"/>
            <a:ext cx="2875531" cy="923330"/>
          </a:xfrm>
          <a:prstGeom prst="rect">
            <a:avLst/>
          </a:prstGeom>
          <a:noFill/>
        </p:spPr>
        <p:txBody>
          <a:bodyPr wrap="none" rtlCol="0">
            <a:spAutoFit/>
          </a:bodyPr>
          <a:lstStyle/>
          <a:p>
            <a:r>
              <a:rPr lang="en-US" sz="5400" dirty="0">
                <a:latin typeface="+mj-lt"/>
                <a:sym typeface="Calibri"/>
              </a:rPr>
              <a:t>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527859698"/>
              </p:ext>
            </p:extLst>
          </p:nvPr>
        </p:nvGraphicFramePr>
        <p:xfrm>
          <a:off x="6547926" y="4464042"/>
          <a:ext cx="2051392" cy="89234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sodium_count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1954531" y="2494355"/>
            <a:ext cx="8274258" cy="1815882"/>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filter(test == “sodium”) |&gt; </a:t>
            </a:r>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sodium_count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p>
          <a:p>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median_sodium</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solidFill>
                  <a:srgbClr val="8DB4E2"/>
                </a:solidFill>
                <a:latin typeface="Consolas" panose="020B0609020204030204" pitchFamily="49" charset="0"/>
                <a:ea typeface="Courier New"/>
                <a:cs typeface="Consolas" panose="020B0609020204030204" pitchFamily="49" charset="0"/>
                <a:sym typeface="Courier New"/>
              </a:rPr>
              <a:t> median(value)</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2" name="Table 1">
            <a:extLst>
              <a:ext uri="{FF2B5EF4-FFF2-40B4-BE49-F238E27FC236}">
                <a16:creationId xmlns:a16="http://schemas.microsoft.com/office/drawing/2014/main" id="{A155207D-651B-A7CC-17F0-C30C3373A4DD}"/>
              </a:ext>
            </a:extLst>
          </p:cNvPr>
          <p:cNvGraphicFramePr>
            <a:graphicFrameLocks noGrp="1"/>
          </p:cNvGraphicFramePr>
          <p:nvPr>
            <p:extLst>
              <p:ext uri="{D42A27DB-BD31-4B8C-83A1-F6EECF244321}">
                <p14:modId xmlns:p14="http://schemas.microsoft.com/office/powerpoint/2010/main" val="3287981935"/>
              </p:ext>
            </p:extLst>
          </p:nvPr>
        </p:nvGraphicFramePr>
        <p:xfrm>
          <a:off x="8624997" y="4478390"/>
          <a:ext cx="2382930" cy="863647"/>
        </p:xfrm>
        <a:graphic>
          <a:graphicData uri="http://schemas.openxmlformats.org/drawingml/2006/table">
            <a:tbl>
              <a:tblPr firstRow="1" bandRow="1"/>
              <a:tblGrid>
                <a:gridCol w="2382930">
                  <a:extLst>
                    <a:ext uri="{9D8B030D-6E8A-4147-A177-3AD203B41FA5}">
                      <a16:colId xmlns:a16="http://schemas.microsoft.com/office/drawing/2014/main" val="20000"/>
                    </a:ext>
                  </a:extLst>
                </a:gridCol>
              </a:tblGrid>
              <a:tr h="461323">
                <a:tc>
                  <a:txBody>
                    <a:bodyPr/>
                    <a:lstStyle/>
                    <a:p>
                      <a:pPr marL="0" lvl="0" indent="0" algn="ctr" rtl="0">
                        <a:spcBef>
                          <a:spcPts val="0"/>
                        </a:spcBef>
                        <a:spcAft>
                          <a:spcPts val="0"/>
                        </a:spcAft>
                        <a:buNone/>
                      </a:pPr>
                      <a:r>
                        <a:rPr lang="en-US" sz="2300" b="1" dirty="0" err="1">
                          <a:solidFill>
                            <a:schemeClr val="lt1"/>
                          </a:solidFill>
                        </a:rPr>
                        <a:t>median_sodium</a:t>
                      </a:r>
                      <a:endParaRPr sz="2300" b="1" dirty="0">
                        <a:solidFill>
                          <a:schemeClr val="lt1"/>
                        </a:solidFil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402324">
                <a:tc>
                  <a:txBody>
                    <a:bodyPr/>
                    <a:lstStyle/>
                    <a:p>
                      <a:pPr marL="0" lvl="0" indent="0" algn="ctr" rtl="0">
                        <a:spcBef>
                          <a:spcPts val="0"/>
                        </a:spcBef>
                        <a:spcAft>
                          <a:spcPts val="0"/>
                        </a:spcAft>
                        <a:buNone/>
                      </a:pPr>
                      <a:r>
                        <a:rPr lang="en-US" sz="1900" b="0" i="0" u="none" strike="noStrike" cap="none" dirty="0">
                          <a:solidFill>
                            <a:srgbClr val="000000"/>
                          </a:solidFill>
                          <a:latin typeface="Arial"/>
                          <a:ea typeface="Arial"/>
                          <a:cs typeface="Arial"/>
                          <a:sym typeface="Arial"/>
                        </a:rPr>
                        <a:t>140</a:t>
                      </a:r>
                      <a:endParaRPr sz="1900" b="0" i="0" u="none" strike="noStrike" cap="none" dirty="0">
                        <a:solidFill>
                          <a:srgbClr val="000000"/>
                        </a:solidFill>
                        <a:latin typeface="Arial"/>
                        <a:ea typeface="Arial"/>
                        <a:cs typeface="Arial"/>
                        <a:sym typeface="Arial"/>
                      </a:endParaRPr>
                    </a:p>
                  </a:txBody>
                  <a:tcPr marL="47403" marR="47403" marT="53663" marB="53663"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3" name="Rounded Rectangular Callout 2">
            <a:extLst>
              <a:ext uri="{FF2B5EF4-FFF2-40B4-BE49-F238E27FC236}">
                <a16:creationId xmlns:a16="http://schemas.microsoft.com/office/drawing/2014/main" id="{1F5AEF81-9A35-1A5C-3567-2C055061DE83}"/>
              </a:ext>
            </a:extLst>
          </p:cNvPr>
          <p:cNvSpPr/>
          <p:nvPr/>
        </p:nvSpPr>
        <p:spPr>
          <a:xfrm rot="10800000" flipH="1">
            <a:off x="7896412" y="1569559"/>
            <a:ext cx="2878268" cy="223934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439077 h 2866590"/>
              <a:gd name="connsiteX1" fmla="*/ 285509 w 2928396"/>
              <a:gd name="connsiteY1" fmla="*/ 1153568 h 2866590"/>
              <a:gd name="connsiteX2" fmla="*/ 904754 w 2928396"/>
              <a:gd name="connsiteY2" fmla="*/ 1176718 h 2866590"/>
              <a:gd name="connsiteX3" fmla="*/ 493059 w 2928396"/>
              <a:gd name="connsiteY3" fmla="*/ 0 h 2866590"/>
              <a:gd name="connsiteX4" fmla="*/ 1220165 w 2928396"/>
              <a:gd name="connsiteY4" fmla="*/ 1153568 h 2866590"/>
              <a:gd name="connsiteX5" fmla="*/ 2642887 w 2928396"/>
              <a:gd name="connsiteY5" fmla="*/ 1153568 h 2866590"/>
              <a:gd name="connsiteX6" fmla="*/ 2928396 w 2928396"/>
              <a:gd name="connsiteY6" fmla="*/ 1439077 h 2866590"/>
              <a:gd name="connsiteX7" fmla="*/ 2928396 w 2928396"/>
              <a:gd name="connsiteY7" fmla="*/ 1439072 h 2866590"/>
              <a:gd name="connsiteX8" fmla="*/ 2928396 w 2928396"/>
              <a:gd name="connsiteY8" fmla="*/ 1439072 h 2866590"/>
              <a:gd name="connsiteX9" fmla="*/ 2928396 w 2928396"/>
              <a:gd name="connsiteY9" fmla="*/ 1867327 h 2866590"/>
              <a:gd name="connsiteX10" fmla="*/ 2928396 w 2928396"/>
              <a:gd name="connsiteY10" fmla="*/ 2581081 h 2866590"/>
              <a:gd name="connsiteX11" fmla="*/ 2642887 w 2928396"/>
              <a:gd name="connsiteY11" fmla="*/ 2866590 h 2866590"/>
              <a:gd name="connsiteX12" fmla="*/ 1220165 w 2928396"/>
              <a:gd name="connsiteY12" fmla="*/ 2866590 h 2866590"/>
              <a:gd name="connsiteX13" fmla="*/ 488066 w 2928396"/>
              <a:gd name="connsiteY13" fmla="*/ 2866590 h 2866590"/>
              <a:gd name="connsiteX14" fmla="*/ 488066 w 2928396"/>
              <a:gd name="connsiteY14" fmla="*/ 2866590 h 2866590"/>
              <a:gd name="connsiteX15" fmla="*/ 285509 w 2928396"/>
              <a:gd name="connsiteY15" fmla="*/ 2866590 h 2866590"/>
              <a:gd name="connsiteX16" fmla="*/ 0 w 2928396"/>
              <a:gd name="connsiteY16" fmla="*/ 2581081 h 2866590"/>
              <a:gd name="connsiteX17" fmla="*/ 0 w 2928396"/>
              <a:gd name="connsiteY17" fmla="*/ 1867327 h 2866590"/>
              <a:gd name="connsiteX18" fmla="*/ 0 w 2928396"/>
              <a:gd name="connsiteY18" fmla="*/ 1439072 h 2866590"/>
              <a:gd name="connsiteX19" fmla="*/ 0 w 2928396"/>
              <a:gd name="connsiteY19" fmla="*/ 1439072 h 2866590"/>
              <a:gd name="connsiteX20" fmla="*/ 0 w 2928396"/>
              <a:gd name="connsiteY20" fmla="*/ 1439077 h 2866590"/>
              <a:gd name="connsiteX0" fmla="*/ 0 w 2928396"/>
              <a:gd name="connsiteY0" fmla="*/ 1770737 h 3198250"/>
              <a:gd name="connsiteX1" fmla="*/ 285509 w 2928396"/>
              <a:gd name="connsiteY1" fmla="*/ 1485228 h 3198250"/>
              <a:gd name="connsiteX2" fmla="*/ 904754 w 2928396"/>
              <a:gd name="connsiteY2" fmla="*/ 1508378 h 3198250"/>
              <a:gd name="connsiteX3" fmla="*/ 521125 w 2928396"/>
              <a:gd name="connsiteY3" fmla="*/ 0 h 3198250"/>
              <a:gd name="connsiteX4" fmla="*/ 1220165 w 2928396"/>
              <a:gd name="connsiteY4" fmla="*/ 1485228 h 3198250"/>
              <a:gd name="connsiteX5" fmla="*/ 2642887 w 2928396"/>
              <a:gd name="connsiteY5" fmla="*/ 1485228 h 3198250"/>
              <a:gd name="connsiteX6" fmla="*/ 2928396 w 2928396"/>
              <a:gd name="connsiteY6" fmla="*/ 1770737 h 3198250"/>
              <a:gd name="connsiteX7" fmla="*/ 2928396 w 2928396"/>
              <a:gd name="connsiteY7" fmla="*/ 1770732 h 3198250"/>
              <a:gd name="connsiteX8" fmla="*/ 2928396 w 2928396"/>
              <a:gd name="connsiteY8" fmla="*/ 1770732 h 3198250"/>
              <a:gd name="connsiteX9" fmla="*/ 2928396 w 2928396"/>
              <a:gd name="connsiteY9" fmla="*/ 2198987 h 3198250"/>
              <a:gd name="connsiteX10" fmla="*/ 2928396 w 2928396"/>
              <a:gd name="connsiteY10" fmla="*/ 2912741 h 3198250"/>
              <a:gd name="connsiteX11" fmla="*/ 2642887 w 2928396"/>
              <a:gd name="connsiteY11" fmla="*/ 3198250 h 3198250"/>
              <a:gd name="connsiteX12" fmla="*/ 1220165 w 2928396"/>
              <a:gd name="connsiteY12" fmla="*/ 3198250 h 3198250"/>
              <a:gd name="connsiteX13" fmla="*/ 488066 w 2928396"/>
              <a:gd name="connsiteY13" fmla="*/ 3198250 h 3198250"/>
              <a:gd name="connsiteX14" fmla="*/ 488066 w 2928396"/>
              <a:gd name="connsiteY14" fmla="*/ 3198250 h 3198250"/>
              <a:gd name="connsiteX15" fmla="*/ 285509 w 2928396"/>
              <a:gd name="connsiteY15" fmla="*/ 3198250 h 3198250"/>
              <a:gd name="connsiteX16" fmla="*/ 0 w 2928396"/>
              <a:gd name="connsiteY16" fmla="*/ 2912741 h 3198250"/>
              <a:gd name="connsiteX17" fmla="*/ 0 w 2928396"/>
              <a:gd name="connsiteY17" fmla="*/ 2198987 h 3198250"/>
              <a:gd name="connsiteX18" fmla="*/ 0 w 2928396"/>
              <a:gd name="connsiteY18" fmla="*/ 1770732 h 3198250"/>
              <a:gd name="connsiteX19" fmla="*/ 0 w 2928396"/>
              <a:gd name="connsiteY19" fmla="*/ 1770732 h 3198250"/>
              <a:gd name="connsiteX20" fmla="*/ 0 w 2928396"/>
              <a:gd name="connsiteY20" fmla="*/ 1770737 h 319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198250">
                <a:moveTo>
                  <a:pt x="0" y="1770737"/>
                </a:moveTo>
                <a:cubicBezTo>
                  <a:pt x="0" y="1613055"/>
                  <a:pt x="127827" y="1485228"/>
                  <a:pt x="285509" y="1485228"/>
                </a:cubicBezTo>
                <a:lnTo>
                  <a:pt x="904754" y="1508378"/>
                </a:lnTo>
                <a:lnTo>
                  <a:pt x="521125" y="0"/>
                </a:lnTo>
                <a:lnTo>
                  <a:pt x="1220165" y="1485228"/>
                </a:lnTo>
                <a:lnTo>
                  <a:pt x="2642887" y="1485228"/>
                </a:lnTo>
                <a:cubicBezTo>
                  <a:pt x="2800569" y="1485228"/>
                  <a:pt x="2928396" y="1613055"/>
                  <a:pt x="2928396" y="1770737"/>
                </a:cubicBezTo>
                <a:lnTo>
                  <a:pt x="2928396" y="1770732"/>
                </a:lnTo>
                <a:lnTo>
                  <a:pt x="2928396" y="1770732"/>
                </a:lnTo>
                <a:lnTo>
                  <a:pt x="2928396" y="2198987"/>
                </a:lnTo>
                <a:lnTo>
                  <a:pt x="2928396" y="2912741"/>
                </a:lnTo>
                <a:cubicBezTo>
                  <a:pt x="2928396" y="3070423"/>
                  <a:pt x="2800569" y="3198250"/>
                  <a:pt x="2642887" y="3198250"/>
                </a:cubicBezTo>
                <a:lnTo>
                  <a:pt x="1220165" y="3198250"/>
                </a:lnTo>
                <a:lnTo>
                  <a:pt x="488066" y="3198250"/>
                </a:lnTo>
                <a:lnTo>
                  <a:pt x="488066" y="3198250"/>
                </a:lnTo>
                <a:lnTo>
                  <a:pt x="285509" y="3198250"/>
                </a:lnTo>
                <a:cubicBezTo>
                  <a:pt x="127827" y="3198250"/>
                  <a:pt x="0" y="3070423"/>
                  <a:pt x="0" y="2912741"/>
                </a:cubicBezTo>
                <a:lnTo>
                  <a:pt x="0" y="2198987"/>
                </a:lnTo>
                <a:lnTo>
                  <a:pt x="0" y="1770732"/>
                </a:lnTo>
                <a:lnTo>
                  <a:pt x="0" y="1770732"/>
                </a:lnTo>
                <a:lnTo>
                  <a:pt x="0" y="1770737"/>
                </a:lnTo>
                <a:close/>
              </a:path>
            </a:pathLst>
          </a:custGeom>
          <a:solidFill>
            <a:schemeClr val="tx1">
              <a:lumMod val="65000"/>
              <a:lumOff val="3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Google Shape;324;p34">
            <a:extLst>
              <a:ext uri="{FF2B5EF4-FFF2-40B4-BE49-F238E27FC236}">
                <a16:creationId xmlns:a16="http://schemas.microsoft.com/office/drawing/2014/main" id="{3E7B69FB-DAE3-BBD3-BDEE-444227BAE2C0}"/>
              </a:ext>
            </a:extLst>
          </p:cNvPr>
          <p:cNvSpPr txBox="1"/>
          <p:nvPr/>
        </p:nvSpPr>
        <p:spPr>
          <a:xfrm>
            <a:off x="8010713" y="1776362"/>
            <a:ext cx="2655167" cy="735811"/>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applied to a specified variable</a:t>
            </a:r>
            <a:endParaRPr sz="2062"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145132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9713-5501-81FC-18BD-FA473CE863FB}"/>
              </a:ext>
            </a:extLst>
          </p:cNvPr>
          <p:cNvSpPr>
            <a:spLocks noGrp="1"/>
          </p:cNvSpPr>
          <p:nvPr>
            <p:ph type="title"/>
          </p:nvPr>
        </p:nvSpPr>
        <p:spPr>
          <a:xfrm>
            <a:off x="1012977" y="267629"/>
            <a:ext cx="9720072" cy="1499616"/>
          </a:xfrm>
        </p:spPr>
        <p:txBody>
          <a:bodyPr/>
          <a:lstStyle/>
          <a:p>
            <a:r>
              <a:rPr lang="en-US" dirty="0"/>
              <a:t>Lesson Prep</a:t>
            </a:r>
          </a:p>
        </p:txBody>
      </p:sp>
      <p:sp>
        <p:nvSpPr>
          <p:cNvPr id="3" name="Text Placeholder 2">
            <a:extLst>
              <a:ext uri="{FF2B5EF4-FFF2-40B4-BE49-F238E27FC236}">
                <a16:creationId xmlns:a16="http://schemas.microsoft.com/office/drawing/2014/main" id="{39A9551F-ACD4-D04B-B1D9-EE3A20CDA09E}"/>
              </a:ext>
            </a:extLst>
          </p:cNvPr>
          <p:cNvSpPr>
            <a:spLocks noGrp="1"/>
          </p:cNvSpPr>
          <p:nvPr>
            <p:ph type="body" sz="quarter" idx="13"/>
          </p:nvPr>
        </p:nvSpPr>
        <p:spPr>
          <a:xfrm>
            <a:off x="3233854" y="1767245"/>
            <a:ext cx="8798312" cy="4619625"/>
          </a:xfrm>
        </p:spPr>
        <p:txBody>
          <a:bodyPr>
            <a:normAutofit fontScale="92500" lnSpcReduction="10000"/>
          </a:bodyPr>
          <a:lstStyle/>
          <a:p>
            <a:pPr marL="914400" indent="-914400">
              <a:buFont typeface="+mj-lt"/>
              <a:buAutoNum type="arabicPeriod"/>
            </a:pPr>
            <a:r>
              <a:rPr lang="en-US" dirty="0"/>
              <a:t>Locate the “04 – Group and Summarize” </a:t>
            </a:r>
            <a:r>
              <a:rPr lang="en-US" dirty="0" err="1"/>
              <a:t>qmd</a:t>
            </a:r>
            <a:r>
              <a:rPr lang="en-US" dirty="0"/>
              <a:t> file on the course website.</a:t>
            </a:r>
          </a:p>
          <a:p>
            <a:pPr marL="914400" indent="-914400">
              <a:buFont typeface="+mj-lt"/>
              <a:buAutoNum type="arabicPeriod"/>
            </a:pPr>
            <a:r>
              <a:rPr lang="en-US" dirty="0"/>
              <a:t>Navigate to the file and use the menu on the top right to download.</a:t>
            </a:r>
          </a:p>
          <a:p>
            <a:pPr marL="914400" indent="-914400">
              <a:buFont typeface="+mj-lt"/>
              <a:buAutoNum type="arabicPeriod"/>
            </a:pPr>
            <a:r>
              <a:rPr lang="en-US" dirty="0"/>
              <a:t>Upload to your core folder on the RStudio server</a:t>
            </a:r>
          </a:p>
        </p:txBody>
      </p:sp>
      <p:pic>
        <p:nvPicPr>
          <p:cNvPr id="5" name="Picture 4" descr="A screenshot of a computer&#10;&#10;Description automatically generated with medium confidence">
            <a:extLst>
              <a:ext uri="{FF2B5EF4-FFF2-40B4-BE49-F238E27FC236}">
                <a16:creationId xmlns:a16="http://schemas.microsoft.com/office/drawing/2014/main" id="{EE99DEBA-F6E7-A6B7-28FD-0B3F60DAB014}"/>
              </a:ext>
            </a:extLst>
          </p:cNvPr>
          <p:cNvPicPr>
            <a:picLocks noChangeAspect="1"/>
          </p:cNvPicPr>
          <p:nvPr/>
        </p:nvPicPr>
        <p:blipFill>
          <a:blip r:embed="rId2"/>
          <a:stretch>
            <a:fillRect/>
          </a:stretch>
        </p:blipFill>
        <p:spPr>
          <a:xfrm>
            <a:off x="-3227969" y="1017437"/>
            <a:ext cx="6261100" cy="6057900"/>
          </a:xfrm>
          <a:prstGeom prst="rect">
            <a:avLst/>
          </a:prstGeom>
        </p:spPr>
      </p:pic>
    </p:spTree>
    <p:extLst>
      <p:ext uri="{BB962C8B-B14F-4D97-AF65-F5344CB8AC3E}">
        <p14:creationId xmlns:p14="http://schemas.microsoft.com/office/powerpoint/2010/main" val="4009811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722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3886199" y="2238375"/>
            <a:ext cx="7691907" cy="3998652"/>
          </a:xfrm>
        </p:spPr>
        <p:txBody>
          <a:bodyPr>
            <a:normAutofit/>
          </a:bodyPr>
          <a:lstStyle/>
          <a:p>
            <a:pPr marL="914400" indent="-914400">
              <a:buFont typeface="+mj-lt"/>
              <a:buAutoNum type="arabicPeriod"/>
            </a:pPr>
            <a:r>
              <a:rPr lang="en-US" dirty="0"/>
              <a:t>Work through the Summarizing Variables section of the exercises</a:t>
            </a:r>
          </a:p>
          <a:p>
            <a:pPr marL="914400" indent="-914400">
              <a:buFont typeface="+mj-lt"/>
              <a:buAutoNum type="arabicPeriod"/>
            </a:pPr>
            <a:r>
              <a:rPr lang="en-US" dirty="0"/>
              <a:t>Sticky up when done</a:t>
            </a:r>
          </a:p>
        </p:txBody>
      </p:sp>
      <p:pic>
        <p:nvPicPr>
          <p:cNvPr id="4" name="Picture 3">
            <a:extLst>
              <a:ext uri="{FF2B5EF4-FFF2-40B4-BE49-F238E27FC236}">
                <a16:creationId xmlns:a16="http://schemas.microsoft.com/office/drawing/2014/main" id="{DC153905-403A-189C-2906-DD55EA3E7EA0}"/>
              </a:ext>
            </a:extLst>
          </p:cNvPr>
          <p:cNvPicPr>
            <a:picLocks noChangeAspect="1"/>
          </p:cNvPicPr>
          <p:nvPr/>
        </p:nvPicPr>
        <p:blipFill>
          <a:blip r:embed="rId3"/>
          <a:stretch>
            <a:fillRect/>
          </a:stretch>
        </p:blipFill>
        <p:spPr>
          <a:xfrm>
            <a:off x="358502" y="12490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7831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31769" y="199102"/>
            <a:ext cx="8466829" cy="6459794"/>
          </a:xfrm>
          <a:prstGeom prst="rect">
            <a:avLst/>
          </a:prstGeom>
        </p:spPr>
      </p:pic>
      <p:pic>
        <p:nvPicPr>
          <p:cNvPr id="3" name="Picture 2"/>
          <p:cNvPicPr>
            <a:picLocks noChangeAspect="1"/>
          </p:cNvPicPr>
          <p:nvPr/>
        </p:nvPicPr>
        <p:blipFill>
          <a:blip r:embed="rId4"/>
          <a:stretch>
            <a:fillRect/>
          </a:stretch>
        </p:blipFill>
        <p:spPr>
          <a:xfrm>
            <a:off x="655682" y="1020403"/>
            <a:ext cx="3152173" cy="5373022"/>
          </a:xfrm>
          <a:prstGeom prst="rect">
            <a:avLst/>
          </a:prstGeom>
          <a:ln w="28575">
            <a:solidFill>
              <a:schemeClr val="tx1"/>
            </a:solidFill>
          </a:ln>
          <a:effectLst>
            <a:outerShdw blurRad="50800" dist="38100" dir="2700000" algn="tl" rotWithShape="0">
              <a:prstClr val="black">
                <a:alpha val="40000"/>
              </a:prstClr>
            </a:outerShdw>
          </a:effectLst>
        </p:spPr>
      </p:pic>
      <p:sp>
        <p:nvSpPr>
          <p:cNvPr id="5" name="Rectangle 4"/>
          <p:cNvSpPr/>
          <p:nvPr/>
        </p:nvSpPr>
        <p:spPr>
          <a:xfrm>
            <a:off x="4336026" y="1622323"/>
            <a:ext cx="1858297" cy="2920180"/>
          </a:xfrm>
          <a:prstGeom prst="rect">
            <a:avLst/>
          </a:prstGeom>
          <a:solidFill>
            <a:schemeClr val="dk1">
              <a:alpha val="5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rapezoid 5"/>
          <p:cNvSpPr/>
          <p:nvPr/>
        </p:nvSpPr>
        <p:spPr>
          <a:xfrm rot="5400000">
            <a:off x="2323261" y="2522364"/>
            <a:ext cx="5368414" cy="2373712"/>
          </a:xfrm>
          <a:custGeom>
            <a:avLst/>
            <a:gdLst>
              <a:gd name="connsiteX0" fmla="*/ 0 w 5368414"/>
              <a:gd name="connsiteY0" fmla="*/ 2373711 h 2373711"/>
              <a:gd name="connsiteX1" fmla="*/ 593428 w 5368414"/>
              <a:gd name="connsiteY1" fmla="*/ 0 h 2373711"/>
              <a:gd name="connsiteX2" fmla="*/ 4774986 w 5368414"/>
              <a:gd name="connsiteY2" fmla="*/ 0 h 2373711"/>
              <a:gd name="connsiteX3" fmla="*/ 5368414 w 5368414"/>
              <a:gd name="connsiteY3" fmla="*/ 2373711 h 2373711"/>
              <a:gd name="connsiteX4" fmla="*/ 0 w 5368414"/>
              <a:gd name="connsiteY4" fmla="*/ 2373711 h 2373711"/>
              <a:gd name="connsiteX0" fmla="*/ 0 w 5368414"/>
              <a:gd name="connsiteY0" fmla="*/ 2373712 h 2373712"/>
              <a:gd name="connsiteX1" fmla="*/ 593428 w 5368414"/>
              <a:gd name="connsiteY1" fmla="*/ 1 h 2373712"/>
              <a:gd name="connsiteX2" fmla="*/ 3498638 w 5368414"/>
              <a:gd name="connsiteY2" fmla="*/ 0 h 2373712"/>
              <a:gd name="connsiteX3" fmla="*/ 5368414 w 5368414"/>
              <a:gd name="connsiteY3" fmla="*/ 2373712 h 2373712"/>
              <a:gd name="connsiteX4" fmla="*/ 0 w 5368414"/>
              <a:gd name="connsiteY4" fmla="*/ 2373712 h 2373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8414" h="2373712">
                <a:moveTo>
                  <a:pt x="0" y="2373712"/>
                </a:moveTo>
                <a:lnTo>
                  <a:pt x="593428" y="1"/>
                </a:lnTo>
                <a:lnTo>
                  <a:pt x="3498638" y="0"/>
                </a:lnTo>
                <a:lnTo>
                  <a:pt x="5368414" y="2373712"/>
                </a:lnTo>
                <a:lnTo>
                  <a:pt x="0" y="2373712"/>
                </a:lnTo>
                <a:close/>
              </a:path>
            </a:pathLst>
          </a:cu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128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mean turnaround time</a:t>
            </a:r>
          </a:p>
        </p:txBody>
      </p:sp>
      <p:sp>
        <p:nvSpPr>
          <p:cNvPr id="3" name="Slide Number Placeholder 2">
            <a:extLst>
              <a:ext uri="{FF2B5EF4-FFF2-40B4-BE49-F238E27FC236}">
                <a16:creationId xmlns:a16="http://schemas.microsoft.com/office/drawing/2014/main" id="{81FC8083-CF10-4348-B6E9-E66066B8CB5C}"/>
              </a:ext>
            </a:extLst>
          </p:cNvPr>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23</a:t>
            </a:fld>
            <a:endParaRPr lang="en-US">
              <a:solidFill>
                <a:prstClr val="black">
                  <a:lumMod val="95000"/>
                  <a:lumOff val="5000"/>
                </a:prstClr>
              </a:solidFill>
            </a:endParaRPr>
          </a:p>
        </p:txBody>
      </p:sp>
      <p:sp>
        <p:nvSpPr>
          <p:cNvPr id="4" name="Google Shape;131;p17">
            <a:extLst>
              <a:ext uri="{FF2B5EF4-FFF2-40B4-BE49-F238E27FC236}">
                <a16:creationId xmlns:a16="http://schemas.microsoft.com/office/drawing/2014/main" id="{9DECED63-7231-3E47-ACAD-32CE0AAD432F}"/>
              </a:ext>
            </a:extLst>
          </p:cNvPr>
          <p:cNvSpPr/>
          <p:nvPr/>
        </p:nvSpPr>
        <p:spPr>
          <a:xfrm>
            <a:off x="988147" y="2084832"/>
            <a:ext cx="10215705" cy="2030583"/>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619340319"/>
              </p:ext>
            </p:extLst>
          </p:nvPr>
        </p:nvGraphicFramePr>
        <p:xfrm>
          <a:off x="2711450" y="4320449"/>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3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6331585" y="5348195"/>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442025981"/>
              </p:ext>
            </p:extLst>
          </p:nvPr>
        </p:nvGraphicFramePr>
        <p:xfrm>
          <a:off x="7000242" y="5017984"/>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 days</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30445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2E27-01A8-5E4B-B5C1-7DDE6C5F2AD2}"/>
              </a:ext>
            </a:extLst>
          </p:cNvPr>
          <p:cNvSpPr>
            <a:spLocks noGrp="1"/>
          </p:cNvSpPr>
          <p:nvPr>
            <p:ph type="title"/>
          </p:nvPr>
        </p:nvSpPr>
        <p:spPr/>
        <p:txBody>
          <a:bodyPr/>
          <a:lstStyle/>
          <a:p>
            <a:r>
              <a:rPr lang="en-US" dirty="0"/>
              <a:t>Calculate the 75</a:t>
            </a:r>
            <a:r>
              <a:rPr lang="en-US" baseline="30000" dirty="0"/>
              <a:t>th</a:t>
            </a:r>
            <a:r>
              <a:rPr lang="en-US" dirty="0"/>
              <a:t> percentile turnaround time</a:t>
            </a:r>
          </a:p>
        </p:txBody>
      </p:sp>
      <p:sp>
        <p:nvSpPr>
          <p:cNvPr id="4" name="Google Shape;131;p17">
            <a:extLst>
              <a:ext uri="{FF2B5EF4-FFF2-40B4-BE49-F238E27FC236}">
                <a16:creationId xmlns:a16="http://schemas.microsoft.com/office/drawing/2014/main" id="{9DECED63-7231-3E47-ACAD-32CE0AAD432F}"/>
              </a:ext>
            </a:extLst>
          </p:cNvPr>
          <p:cNvSpPr/>
          <p:nvPr/>
        </p:nvSpPr>
        <p:spPr>
          <a:xfrm>
            <a:off x="213360" y="2084832"/>
            <a:ext cx="11846561" cy="2372777"/>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r>
              <a:rPr lang="en-US" sz="3600" dirty="0"/>
              <a:t> chem |&gt;</a:t>
            </a:r>
          </a:p>
          <a:p>
            <a:r>
              <a:rPr lang="en-US" sz="3600" dirty="0"/>
              <a:t>  mutate(</a:t>
            </a:r>
            <a:r>
              <a:rPr lang="en-US" sz="3600" dirty="0" err="1"/>
              <a:t>total_tat</a:t>
            </a:r>
            <a:r>
              <a:rPr lang="en-US" sz="3600" dirty="0"/>
              <a:t> = </a:t>
            </a:r>
            <a:r>
              <a:rPr lang="en-US" sz="3600" dirty="0" err="1"/>
              <a:t>verify_dt</a:t>
            </a:r>
            <a:r>
              <a:rPr lang="en-US" sz="3600" dirty="0"/>
              <a:t> – </a:t>
            </a:r>
            <a:r>
              <a:rPr lang="en-US" sz="3600" dirty="0" err="1"/>
              <a:t>collect_dt</a:t>
            </a:r>
            <a:r>
              <a:rPr lang="en-US" sz="3600" dirty="0"/>
              <a:t>) |&gt;</a:t>
            </a:r>
          </a:p>
          <a:p>
            <a:r>
              <a:rPr lang="en-US" sz="3600" dirty="0"/>
              <a:t>  summarize(</a:t>
            </a:r>
            <a:r>
              <a:rPr lang="en-US" sz="3600" dirty="0" err="1"/>
              <a:t>total_tat_mean</a:t>
            </a:r>
            <a:r>
              <a:rPr lang="en-US" sz="3600" dirty="0"/>
              <a:t> = mean(</a:t>
            </a:r>
            <a:r>
              <a:rPr lang="en-US" sz="3600" dirty="0" err="1"/>
              <a:t>total_tat</a:t>
            </a:r>
            <a:r>
              <a:rPr lang="en-US" sz="3600" dirty="0"/>
              <a:t>),</a:t>
            </a:r>
          </a:p>
          <a:p>
            <a:r>
              <a:rPr lang="en-US" sz="3600" dirty="0"/>
              <a:t>		    total_tat_75_pctile = quantile(</a:t>
            </a:r>
            <a:r>
              <a:rPr lang="en-US" sz="3600" dirty="0" err="1"/>
              <a:t>total_tat</a:t>
            </a:r>
            <a:r>
              <a:rPr lang="en-US" sz="3600" dirty="0"/>
              <a:t>, 0.75))</a:t>
            </a:r>
          </a:p>
        </p:txBody>
      </p:sp>
      <p:graphicFrame>
        <p:nvGraphicFramePr>
          <p:cNvPr id="5" name="Table 4">
            <a:extLst>
              <a:ext uri="{FF2B5EF4-FFF2-40B4-BE49-F238E27FC236}">
                <a16:creationId xmlns:a16="http://schemas.microsoft.com/office/drawing/2014/main" id="{E3D318C6-A341-DD40-8870-6501B4AD80C3}"/>
              </a:ext>
            </a:extLst>
          </p:cNvPr>
          <p:cNvGraphicFramePr>
            <a:graphicFrameLocks noGrp="1"/>
          </p:cNvGraphicFramePr>
          <p:nvPr>
            <p:extLst>
              <p:ext uri="{D42A27DB-BD31-4B8C-83A1-F6EECF244321}">
                <p14:modId xmlns:p14="http://schemas.microsoft.com/office/powerpoint/2010/main" val="3302886785"/>
              </p:ext>
            </p:extLst>
          </p:nvPr>
        </p:nvGraphicFramePr>
        <p:xfrm>
          <a:off x="1977668" y="4570584"/>
          <a:ext cx="2880715" cy="2287415"/>
        </p:xfrm>
        <a:graphic>
          <a:graphicData uri="http://schemas.openxmlformats.org/drawingml/2006/table">
            <a:tbl>
              <a:tblPr firstRow="1" bandRow="1"/>
              <a:tblGrid>
                <a:gridCol w="1330960">
                  <a:extLst>
                    <a:ext uri="{9D8B030D-6E8A-4147-A177-3AD203B41FA5}">
                      <a16:colId xmlns:a16="http://schemas.microsoft.com/office/drawing/2014/main" val="20000"/>
                    </a:ext>
                  </a:extLst>
                </a:gridCol>
                <a:gridCol w="1549755">
                  <a:extLst>
                    <a:ext uri="{9D8B030D-6E8A-4147-A177-3AD203B41FA5}">
                      <a16:colId xmlns:a16="http://schemas.microsoft.com/office/drawing/2014/main" val="2979810540"/>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err="1">
                          <a:solidFill>
                            <a:schemeClr val="lt1"/>
                          </a:solidFill>
                        </a:rPr>
                        <a:t>total_tat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6</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8</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10</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11</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6" name="Google Shape;387;p40">
            <a:extLst>
              <a:ext uri="{FF2B5EF4-FFF2-40B4-BE49-F238E27FC236}">
                <a16:creationId xmlns:a16="http://schemas.microsoft.com/office/drawing/2014/main" id="{EE8C6E49-5BB9-D249-B913-500B1CA4DC5B}"/>
              </a:ext>
            </a:extLst>
          </p:cNvPr>
          <p:cNvSpPr/>
          <p:nvPr/>
        </p:nvSpPr>
        <p:spPr>
          <a:xfrm>
            <a:off x="5193665" y="55983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graphicFrame>
        <p:nvGraphicFramePr>
          <p:cNvPr id="7" name="Table 6">
            <a:extLst>
              <a:ext uri="{FF2B5EF4-FFF2-40B4-BE49-F238E27FC236}">
                <a16:creationId xmlns:a16="http://schemas.microsoft.com/office/drawing/2014/main" id="{59E242A1-1442-7445-A224-4D73A48755AD}"/>
              </a:ext>
            </a:extLst>
          </p:cNvPr>
          <p:cNvGraphicFramePr>
            <a:graphicFrameLocks noGrp="1"/>
          </p:cNvGraphicFramePr>
          <p:nvPr>
            <p:extLst>
              <p:ext uri="{D42A27DB-BD31-4B8C-83A1-F6EECF244321}">
                <p14:modId xmlns:p14="http://schemas.microsoft.com/office/powerpoint/2010/main" val="1867021179"/>
              </p:ext>
            </p:extLst>
          </p:nvPr>
        </p:nvGraphicFramePr>
        <p:xfrm>
          <a:off x="586232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total_tat_mean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4.5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graphicFrame>
        <p:nvGraphicFramePr>
          <p:cNvPr id="8" name="Table 7">
            <a:extLst>
              <a:ext uri="{FF2B5EF4-FFF2-40B4-BE49-F238E27FC236}">
                <a16:creationId xmlns:a16="http://schemas.microsoft.com/office/drawing/2014/main" id="{3DB776D7-3AA5-4D4D-951C-713D3F97B3BF}"/>
              </a:ext>
            </a:extLst>
          </p:cNvPr>
          <p:cNvGraphicFramePr>
            <a:graphicFrameLocks noGrp="1"/>
          </p:cNvGraphicFramePr>
          <p:nvPr>
            <p:extLst>
              <p:ext uri="{D42A27DB-BD31-4B8C-83A1-F6EECF244321}">
                <p14:modId xmlns:p14="http://schemas.microsoft.com/office/powerpoint/2010/main" val="2343748824"/>
              </p:ext>
            </p:extLst>
          </p:nvPr>
        </p:nvGraphicFramePr>
        <p:xfrm>
          <a:off x="8595362" y="5268120"/>
          <a:ext cx="2646679" cy="892344"/>
        </p:xfrm>
        <a:graphic>
          <a:graphicData uri="http://schemas.openxmlformats.org/drawingml/2006/table">
            <a:tbl>
              <a:tblPr firstRow="1" bandRow="1"/>
              <a:tblGrid>
                <a:gridCol w="2646679">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a:solidFill>
                            <a:schemeClr val="lt1"/>
                          </a:solidFill>
                        </a:rPr>
                        <a:t>total_tat_75_pctile</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5.25</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513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Grouping your data</a:t>
            </a:r>
            <a:endParaRPr lang="en-US" dirty="0">
              <a:solidFill>
                <a:schemeClr val="tx1"/>
              </a:solidFill>
            </a:endParaRPr>
          </a:p>
        </p:txBody>
      </p:sp>
    </p:spTree>
    <p:extLst>
      <p:ext uri="{BB962C8B-B14F-4D97-AF65-F5344CB8AC3E}">
        <p14:creationId xmlns:p14="http://schemas.microsoft.com/office/powerpoint/2010/main" val="478047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oogle Shape;154;p18"/>
          <p:cNvGraphicFramePr/>
          <p:nvPr/>
        </p:nvGraphicFramePr>
        <p:xfrm>
          <a:off x="1629651" y="2861916"/>
          <a:ext cx="3622445"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5811233" y="2941197"/>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Google Shape;154;p18"/>
          <p:cNvGraphicFramePr/>
          <p:nvPr/>
        </p:nvGraphicFramePr>
        <p:xfrm>
          <a:off x="7218468" y="2552806"/>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bl>
          </a:graphicData>
        </a:graphic>
      </p:graphicFrame>
      <p:sp>
        <p:nvSpPr>
          <p:cNvPr id="7" name="TextBox 6"/>
          <p:cNvSpPr txBox="1"/>
          <p:nvPr/>
        </p:nvSpPr>
        <p:spPr>
          <a:xfrm>
            <a:off x="951213" y="686765"/>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9" name="Google Shape;154;p18"/>
          <p:cNvGraphicFramePr/>
          <p:nvPr/>
        </p:nvGraphicFramePr>
        <p:xfrm>
          <a:off x="7510605" y="3129289"/>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bl>
          </a:graphicData>
        </a:graphic>
      </p:graphicFrame>
      <p:graphicFrame>
        <p:nvGraphicFramePr>
          <p:cNvPr id="10" name="Google Shape;154;p18"/>
          <p:cNvGraphicFramePr/>
          <p:nvPr/>
        </p:nvGraphicFramePr>
        <p:xfrm>
          <a:off x="7802743" y="3705772"/>
          <a:ext cx="3622445" cy="1152966"/>
        </p:xfrm>
        <a:graphic>
          <a:graphicData uri="http://schemas.openxmlformats.org/drawingml/2006/table">
            <a:tbl>
              <a:tblPr firstRow="1" bandRow="1">
                <a:noFill/>
                <a:effectLst>
                  <a:outerShdw blurRad="50800" dist="533400" dir="2700000" algn="tl" rotWithShape="0">
                    <a:prstClr val="black">
                      <a:alpha val="40000"/>
                    </a:prstClr>
                  </a:outerShdw>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gridCol w="1220498">
                  <a:extLst>
                    <a:ext uri="{9D8B030D-6E8A-4147-A177-3AD203B41FA5}">
                      <a16:colId xmlns:a16="http://schemas.microsoft.com/office/drawing/2014/main" val="20003"/>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6099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2054" y="712657"/>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41040" y="2796189"/>
            <a:ext cx="5516880" cy="1265621"/>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334875" y="2854532"/>
            <a:ext cx="8424455"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dataframe</a:t>
            </a:r>
            <a:r>
              <a:rPr lang="en-US" sz="3200" dirty="0">
                <a:latin typeface="Consolas" panose="020B0609020204030204" pitchFamily="49" charset="0"/>
                <a:ea typeface="Courier New"/>
                <a:cs typeface="Consolas" panose="020B0609020204030204" pitchFamily="49" charset="0"/>
                <a:sym typeface="Courier New"/>
              </a:rPr>
              <a:t>|&gt;</a:t>
            </a: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variable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8" name="Google Shape;137;p17"/>
          <p:cNvSpPr/>
          <p:nvPr/>
        </p:nvSpPr>
        <p:spPr>
          <a:xfrm>
            <a:off x="4630466" y="3924704"/>
            <a:ext cx="3135583" cy="2033420"/>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 name="connsiteX0" fmla="*/ 0 w 2183801"/>
              <a:gd name="connsiteY0" fmla="*/ 1129596 h 2448216"/>
              <a:gd name="connsiteX1" fmla="*/ 263730 w 2183801"/>
              <a:gd name="connsiteY1" fmla="*/ 865866 h 2448216"/>
              <a:gd name="connsiteX2" fmla="*/ 1209057 w 2183801"/>
              <a:gd name="connsiteY2" fmla="*/ 843552 h 2448216"/>
              <a:gd name="connsiteX3" fmla="*/ 1806423 w 2183801"/>
              <a:gd name="connsiteY3" fmla="*/ 0 h 2448216"/>
              <a:gd name="connsiteX4" fmla="*/ 1478117 w 2183801"/>
              <a:gd name="connsiteY4" fmla="*/ 877024 h 2448216"/>
              <a:gd name="connsiteX5" fmla="*/ 1920071 w 2183801"/>
              <a:gd name="connsiteY5" fmla="*/ 865866 h 2448216"/>
              <a:gd name="connsiteX6" fmla="*/ 2183801 w 2183801"/>
              <a:gd name="connsiteY6" fmla="*/ 1129596 h 2448216"/>
              <a:gd name="connsiteX7" fmla="*/ 2183801 w 2183801"/>
              <a:gd name="connsiteY7" fmla="*/ 1129591 h 2448216"/>
              <a:gd name="connsiteX8" fmla="*/ 2183801 w 2183801"/>
              <a:gd name="connsiteY8" fmla="*/ 1129591 h 2448216"/>
              <a:gd name="connsiteX9" fmla="*/ 2183801 w 2183801"/>
              <a:gd name="connsiteY9" fmla="*/ 1525179 h 2448216"/>
              <a:gd name="connsiteX10" fmla="*/ 2183801 w 2183801"/>
              <a:gd name="connsiteY10" fmla="*/ 2184486 h 2448216"/>
              <a:gd name="connsiteX11" fmla="*/ 1920071 w 2183801"/>
              <a:gd name="connsiteY11" fmla="*/ 2448216 h 2448216"/>
              <a:gd name="connsiteX12" fmla="*/ 909917 w 2183801"/>
              <a:gd name="connsiteY12" fmla="*/ 2448216 h 2448216"/>
              <a:gd name="connsiteX13" fmla="*/ 363967 w 2183801"/>
              <a:gd name="connsiteY13" fmla="*/ 2448216 h 2448216"/>
              <a:gd name="connsiteX14" fmla="*/ 363967 w 2183801"/>
              <a:gd name="connsiteY14" fmla="*/ 2448216 h 2448216"/>
              <a:gd name="connsiteX15" fmla="*/ 263730 w 2183801"/>
              <a:gd name="connsiteY15" fmla="*/ 2448216 h 2448216"/>
              <a:gd name="connsiteX16" fmla="*/ 0 w 2183801"/>
              <a:gd name="connsiteY16" fmla="*/ 2184486 h 2448216"/>
              <a:gd name="connsiteX17" fmla="*/ 0 w 2183801"/>
              <a:gd name="connsiteY17" fmla="*/ 1525179 h 2448216"/>
              <a:gd name="connsiteX18" fmla="*/ 0 w 2183801"/>
              <a:gd name="connsiteY18" fmla="*/ 1129591 h 2448216"/>
              <a:gd name="connsiteX19" fmla="*/ 0 w 2183801"/>
              <a:gd name="connsiteY19" fmla="*/ 1129591 h 2448216"/>
              <a:gd name="connsiteX20" fmla="*/ 0 w 2183801"/>
              <a:gd name="connsiteY20" fmla="*/ 1129596 h 24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448216">
                <a:moveTo>
                  <a:pt x="0" y="1129596"/>
                </a:moveTo>
                <a:cubicBezTo>
                  <a:pt x="0" y="983942"/>
                  <a:pt x="118076" y="865866"/>
                  <a:pt x="263730" y="865866"/>
                </a:cubicBezTo>
                <a:lnTo>
                  <a:pt x="1209057" y="843552"/>
                </a:lnTo>
                <a:lnTo>
                  <a:pt x="1806423" y="0"/>
                </a:lnTo>
                <a:lnTo>
                  <a:pt x="1478117" y="877024"/>
                </a:lnTo>
                <a:lnTo>
                  <a:pt x="1920071" y="865866"/>
                </a:lnTo>
                <a:cubicBezTo>
                  <a:pt x="2065725" y="865866"/>
                  <a:pt x="2183801" y="983942"/>
                  <a:pt x="2183801" y="1129596"/>
                </a:cubicBezTo>
                <a:lnTo>
                  <a:pt x="2183801" y="1129591"/>
                </a:lnTo>
                <a:lnTo>
                  <a:pt x="2183801" y="1129591"/>
                </a:lnTo>
                <a:lnTo>
                  <a:pt x="2183801" y="1525179"/>
                </a:lnTo>
                <a:lnTo>
                  <a:pt x="2183801" y="2184486"/>
                </a:lnTo>
                <a:cubicBezTo>
                  <a:pt x="2183801" y="2330140"/>
                  <a:pt x="2065725" y="2448216"/>
                  <a:pt x="1920071" y="2448216"/>
                </a:cubicBezTo>
                <a:lnTo>
                  <a:pt x="909917" y="2448216"/>
                </a:lnTo>
                <a:lnTo>
                  <a:pt x="363967" y="2448216"/>
                </a:lnTo>
                <a:lnTo>
                  <a:pt x="363967" y="2448216"/>
                </a:lnTo>
                <a:lnTo>
                  <a:pt x="263730" y="2448216"/>
                </a:lnTo>
                <a:cubicBezTo>
                  <a:pt x="118076" y="2448216"/>
                  <a:pt x="0" y="2330140"/>
                  <a:pt x="0" y="2184486"/>
                </a:cubicBezTo>
                <a:lnTo>
                  <a:pt x="0" y="1525179"/>
                </a:lnTo>
                <a:lnTo>
                  <a:pt x="0" y="1129591"/>
                </a:lnTo>
                <a:lnTo>
                  <a:pt x="0" y="1129591"/>
                </a:lnTo>
                <a:lnTo>
                  <a:pt x="0" y="1129596"/>
                </a:lnTo>
                <a:close/>
              </a:path>
            </a:pathLst>
          </a:custGeom>
          <a:solidFill>
            <a:srgbClr val="78AAD6"/>
          </a:solidFill>
          <a:ln>
            <a:noFill/>
          </a:ln>
        </p:spPr>
        <p:txBody>
          <a:bodyPr spcFirstLastPara="1" wrap="square" lIns="0" tIns="0" rIns="0" bIns="0" anchor="t" anchorCtr="0">
            <a:noAutofit/>
          </a:bodyPr>
          <a:lstStyle/>
          <a:p>
            <a:endParaRPr sz="964"/>
          </a:p>
        </p:txBody>
      </p:sp>
      <p:sp>
        <p:nvSpPr>
          <p:cNvPr id="9" name="Google Shape;138;p17"/>
          <p:cNvSpPr txBox="1"/>
          <p:nvPr/>
        </p:nvSpPr>
        <p:spPr>
          <a:xfrm>
            <a:off x="4785563" y="4814314"/>
            <a:ext cx="2913812"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name of variable to group by</a:t>
            </a:r>
            <a:endParaRPr sz="2800" dirty="0">
              <a:latin typeface="Trebuchet MS"/>
              <a:ea typeface="Trebuchet MS"/>
              <a:cs typeface="Trebuchet MS"/>
              <a:sym typeface="Trebuchet MS"/>
            </a:endParaRPr>
          </a:p>
        </p:txBody>
      </p:sp>
      <p:sp>
        <p:nvSpPr>
          <p:cNvPr id="13" name="Google Shape;296;p32"/>
          <p:cNvSpPr txBox="1"/>
          <p:nvPr/>
        </p:nvSpPr>
        <p:spPr>
          <a:xfrm>
            <a:off x="1072054" y="2075342"/>
            <a:ext cx="1076259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Grouping observations based on a specific </a:t>
            </a:r>
            <a:r>
              <a:rPr lang="en-US" sz="3200" i="1" dirty="0">
                <a:solidFill>
                  <a:srgbClr val="0070C0"/>
                </a:solidFill>
                <a:latin typeface="Calibri"/>
                <a:ea typeface="Calibri"/>
                <a:cs typeface="Calibri"/>
                <a:sym typeface="Calibri"/>
              </a:rPr>
              <a:t>variable</a:t>
            </a:r>
            <a:r>
              <a:rPr lang="en-US" sz="3200" i="1" dirty="0">
                <a:latin typeface="Calibri"/>
                <a:ea typeface="Calibri"/>
                <a:cs typeface="Calibri"/>
                <a:sym typeface="Calibri"/>
              </a:rPr>
              <a:t>’s values</a:t>
            </a:r>
            <a:endParaRPr sz="32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924504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E89AA37-2E4D-D993-A62A-E2574C806D11}"/>
              </a:ext>
            </a:extLst>
          </p:cNvPr>
          <p:cNvPicPr>
            <a:picLocks noChangeAspect="1"/>
          </p:cNvPicPr>
          <p:nvPr/>
        </p:nvPicPr>
        <p:blipFill>
          <a:blip r:embed="rId3"/>
          <a:stretch>
            <a:fillRect/>
          </a:stretch>
        </p:blipFill>
        <p:spPr>
          <a:xfrm>
            <a:off x="2531279" y="3770024"/>
            <a:ext cx="6887041" cy="2891044"/>
          </a:xfrm>
          <a:prstGeom prst="rect">
            <a:avLst/>
          </a:prstGeom>
        </p:spPr>
      </p:pic>
      <p:sp>
        <p:nvSpPr>
          <p:cNvPr id="4" name="TextBox 3"/>
          <p:cNvSpPr txBox="1"/>
          <p:nvPr/>
        </p:nvSpPr>
        <p:spPr>
          <a:xfrm>
            <a:off x="880759" y="742329"/>
            <a:ext cx="2628989" cy="923330"/>
          </a:xfrm>
          <a:prstGeom prst="rect">
            <a:avLst/>
          </a:prstGeom>
          <a:noFill/>
        </p:spPr>
        <p:txBody>
          <a:bodyPr wrap="none" rtlCol="0">
            <a:spAutoFit/>
          </a:bodyPr>
          <a:lstStyle/>
          <a:p>
            <a:r>
              <a:rPr lang="en-US" sz="5400" dirty="0" err="1">
                <a:latin typeface="+mj-lt"/>
                <a:sym typeface="Calibri"/>
              </a:rPr>
              <a:t>group_by</a:t>
            </a:r>
            <a:r>
              <a:rPr lang="en-US" sz="5400" dirty="0">
                <a:latin typeface="Calibri"/>
                <a:sym typeface="Calibri"/>
              </a:rPr>
              <a:t>()</a:t>
            </a:r>
            <a:endParaRPr lang="en-US" dirty="0"/>
          </a:p>
        </p:txBody>
      </p:sp>
      <p:sp>
        <p:nvSpPr>
          <p:cNvPr id="5" name="Google Shape;131;p17"/>
          <p:cNvSpPr/>
          <p:nvPr/>
        </p:nvSpPr>
        <p:spPr>
          <a:xfrm>
            <a:off x="3291840" y="2427522"/>
            <a:ext cx="5638800" cy="1284159"/>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3588875" y="2485865"/>
            <a:ext cx="5189365" cy="1077218"/>
          </a:xfrm>
          <a:prstGeom prst="rect">
            <a:avLst/>
          </a:prstGeom>
        </p:spPr>
        <p:txBody>
          <a:bodyPr wrap="square">
            <a:spAutoFit/>
          </a:bodyPr>
          <a:lstStyle/>
          <a:p>
            <a:r>
              <a:rPr lang="en-US" sz="3200" dirty="0">
                <a:latin typeface="Consolas" panose="020B0609020204030204" pitchFamily="49" charset="0"/>
                <a:ea typeface="Courier New"/>
                <a:cs typeface="Consolas" panose="020B0609020204030204" pitchFamily="49" charset="0"/>
                <a:sym typeface="Courier New"/>
              </a:rPr>
              <a:t>chem |&gt;</a:t>
            </a:r>
            <a:endParaRPr lang="en-US" sz="3200" dirty="0">
              <a:solidFill>
                <a:schemeClr val="bg2">
                  <a:lumMod val="90000"/>
                </a:schemeClr>
              </a:solidFill>
              <a:latin typeface="Consolas" panose="020B0609020204030204" pitchFamily="49" charset="0"/>
              <a:ea typeface="Courier New"/>
              <a:cs typeface="Consolas" panose="020B0609020204030204" pitchFamily="49" charset="0"/>
              <a:sym typeface="Courier New"/>
            </a:endParaRPr>
          </a:p>
          <a:p>
            <a:r>
              <a:rPr lang="en-US" sz="3200" dirty="0">
                <a:latin typeface="Consolas" panose="020B0609020204030204" pitchFamily="49" charset="0"/>
                <a:ea typeface="Courier New"/>
                <a:cs typeface="Consolas" panose="020B0609020204030204" pitchFamily="49" charset="0"/>
                <a:sym typeface="Courier New"/>
              </a:rPr>
              <a:t>	</a:t>
            </a:r>
            <a:r>
              <a:rPr lang="en-US" sz="3200" dirty="0" err="1">
                <a:latin typeface="Consolas" panose="020B0609020204030204" pitchFamily="49" charset="0"/>
                <a:ea typeface="Courier New"/>
                <a:cs typeface="Consolas" panose="020B0609020204030204" pitchFamily="49" charset="0"/>
                <a:sym typeface="Courier New"/>
              </a:rPr>
              <a:t>group_by</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a:t>
            </a:r>
            <a:endParaRPr lang="en-US" sz="800" dirty="0"/>
          </a:p>
        </p:txBody>
      </p:sp>
      <p:sp>
        <p:nvSpPr>
          <p:cNvPr id="13" name="Google Shape;296;p32"/>
          <p:cNvSpPr txBox="1"/>
          <p:nvPr/>
        </p:nvSpPr>
        <p:spPr>
          <a:xfrm>
            <a:off x="1100629" y="1684817"/>
            <a:ext cx="7335447" cy="502623"/>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3200" i="1" dirty="0">
                <a:latin typeface="Calibri"/>
                <a:ea typeface="Calibri"/>
                <a:cs typeface="Calibri"/>
                <a:sym typeface="Calibri"/>
              </a:rPr>
              <a:t>Group observations by </a:t>
            </a:r>
            <a:r>
              <a:rPr lang="en-US" sz="3200" i="1" dirty="0" err="1">
                <a:solidFill>
                  <a:srgbClr val="0070C0"/>
                </a:solidFill>
                <a:latin typeface="Calibri"/>
                <a:ea typeface="Calibri"/>
                <a:cs typeface="Calibri"/>
                <a:sym typeface="Calibri"/>
              </a:rPr>
              <a:t>pan_day</a:t>
            </a:r>
            <a:endParaRPr sz="3200" i="1" dirty="0">
              <a:solidFill>
                <a:srgbClr val="0070C0"/>
              </a:solidFill>
              <a:latin typeface="Calibri"/>
              <a:ea typeface="Calibri"/>
              <a:cs typeface="Calibri"/>
              <a:sym typeface="Calibri"/>
            </a:endParaRPr>
          </a:p>
        </p:txBody>
      </p:sp>
      <p:sp>
        <p:nvSpPr>
          <p:cNvPr id="11"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4" name="Rounded Rectangle 13">
            <a:extLst>
              <a:ext uri="{FF2B5EF4-FFF2-40B4-BE49-F238E27FC236}">
                <a16:creationId xmlns:a16="http://schemas.microsoft.com/office/drawing/2014/main" id="{8D4421FF-4B94-2142-9F28-7551BEAB67CA}"/>
              </a:ext>
            </a:extLst>
          </p:cNvPr>
          <p:cNvSpPr/>
          <p:nvPr/>
        </p:nvSpPr>
        <p:spPr>
          <a:xfrm>
            <a:off x="4743450" y="4038056"/>
            <a:ext cx="1543050" cy="301213"/>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Google Shape;137;p17">
            <a:extLst>
              <a:ext uri="{FF2B5EF4-FFF2-40B4-BE49-F238E27FC236}">
                <a16:creationId xmlns:a16="http://schemas.microsoft.com/office/drawing/2014/main" id="{878C169E-9F1E-4F2C-86C2-8A95693B802E}"/>
              </a:ext>
            </a:extLst>
          </p:cNvPr>
          <p:cNvSpPr/>
          <p:nvPr/>
        </p:nvSpPr>
        <p:spPr>
          <a:xfrm>
            <a:off x="595110" y="4946057"/>
            <a:ext cx="2530995" cy="1557835"/>
          </a:xfrm>
          <a:prstGeom prst="wedgeRoundRectCallout">
            <a:avLst>
              <a:gd name="adj1" fmla="val 62427"/>
              <a:gd name="adj2" fmla="val -92068"/>
              <a:gd name="adj3" fmla="val 16667"/>
            </a:avLst>
          </a:prstGeom>
          <a:solidFill>
            <a:schemeClr val="accent2">
              <a:lumMod val="60000"/>
              <a:lumOff val="40000"/>
            </a:schemeClr>
          </a:solidFill>
          <a:ln>
            <a:noFill/>
          </a:ln>
        </p:spPr>
        <p:txBody>
          <a:bodyPr spcFirstLastPara="1" wrap="square" lIns="0" tIns="0" rIns="0" bIns="0" anchor="t" anchorCtr="0">
            <a:noAutofit/>
          </a:bodyPr>
          <a:lstStyle/>
          <a:p>
            <a:endParaRPr sz="964"/>
          </a:p>
        </p:txBody>
      </p:sp>
      <p:sp>
        <p:nvSpPr>
          <p:cNvPr id="8" name="Google Shape;138;p17">
            <a:extLst>
              <a:ext uri="{FF2B5EF4-FFF2-40B4-BE49-F238E27FC236}">
                <a16:creationId xmlns:a16="http://schemas.microsoft.com/office/drawing/2014/main" id="{1F77816A-F19A-E27B-0515-C640A941E716}"/>
              </a:ext>
            </a:extLst>
          </p:cNvPr>
          <p:cNvSpPr txBox="1"/>
          <p:nvPr/>
        </p:nvSpPr>
        <p:spPr>
          <a:xfrm>
            <a:off x="692887" y="5209900"/>
            <a:ext cx="2327721" cy="1143810"/>
          </a:xfrm>
          <a:prstGeom prst="rect">
            <a:avLst/>
          </a:prstGeom>
          <a:noFill/>
          <a:ln>
            <a:noFill/>
          </a:ln>
        </p:spPr>
        <p:txBody>
          <a:bodyPr spcFirstLastPara="1" wrap="square" lIns="0" tIns="32652" rIns="0" bIns="0" anchor="t" anchorCtr="0">
            <a:noAutofit/>
          </a:bodyPr>
          <a:lstStyle/>
          <a:p>
            <a:pPr marL="208524" marR="2721" indent="-202061" algn="ctr">
              <a:lnSpc>
                <a:spcPct val="113506"/>
              </a:lnSpc>
            </a:pPr>
            <a:r>
              <a:rPr lang="en-US" sz="2800" b="1" dirty="0">
                <a:solidFill>
                  <a:srgbClr val="FFFFFF"/>
                </a:solidFill>
                <a:latin typeface="Trebuchet MS"/>
                <a:ea typeface="Trebuchet MS"/>
                <a:cs typeface="Trebuchet MS"/>
                <a:sym typeface="Trebuchet MS"/>
              </a:rPr>
              <a:t>entire </a:t>
            </a:r>
            <a:r>
              <a:rPr lang="en-US" sz="2800" b="1" dirty="0" err="1">
                <a:solidFill>
                  <a:srgbClr val="FFFFFF"/>
                </a:solidFill>
                <a:latin typeface="Trebuchet MS"/>
                <a:ea typeface="Trebuchet MS"/>
                <a:cs typeface="Trebuchet MS"/>
                <a:sym typeface="Trebuchet MS"/>
              </a:rPr>
              <a:t>dataframe</a:t>
            </a:r>
            <a:endParaRPr sz="2800" dirty="0">
              <a:latin typeface="Trebuchet MS"/>
              <a:ea typeface="Trebuchet MS"/>
              <a:cs typeface="Trebuchet MS"/>
              <a:sym typeface="Trebuchet MS"/>
            </a:endParaRPr>
          </a:p>
        </p:txBody>
      </p:sp>
      <p:sp>
        <p:nvSpPr>
          <p:cNvPr id="9" name="Google Shape;172;p20">
            <a:extLst>
              <a:ext uri="{FF2B5EF4-FFF2-40B4-BE49-F238E27FC236}">
                <a16:creationId xmlns:a16="http://schemas.microsoft.com/office/drawing/2014/main" id="{0FB818E8-53E4-4DC1-06DA-7E08779FBB6D}"/>
              </a:ext>
            </a:extLst>
          </p:cNvPr>
          <p:cNvSpPr/>
          <p:nvPr/>
        </p:nvSpPr>
        <p:spPr>
          <a:xfrm>
            <a:off x="5694088" y="4487535"/>
            <a:ext cx="1977347"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10" name="Google Shape;173;p20">
            <a:extLst>
              <a:ext uri="{FF2B5EF4-FFF2-40B4-BE49-F238E27FC236}">
                <a16:creationId xmlns:a16="http://schemas.microsoft.com/office/drawing/2014/main" id="{6BB9A3C9-920B-5DD9-BA88-7263F5EA65C4}"/>
              </a:ext>
            </a:extLst>
          </p:cNvPr>
          <p:cNvSpPr txBox="1"/>
          <p:nvPr/>
        </p:nvSpPr>
        <p:spPr>
          <a:xfrm>
            <a:off x="5927178" y="5353968"/>
            <a:ext cx="1658532" cy="1146391"/>
          </a:xfrm>
          <a:prstGeom prst="rect">
            <a:avLst/>
          </a:prstGeom>
          <a:noFill/>
          <a:ln>
            <a:noFill/>
          </a:ln>
        </p:spPr>
        <p:txBody>
          <a:bodyPr spcFirstLastPara="1" wrap="square" lIns="0" tIns="8504" rIns="0" bIns="0" anchor="ctr"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number of groups</a:t>
            </a:r>
            <a:endParaRPr sz="2800" dirty="0">
              <a:latin typeface="Trebuchet MS"/>
              <a:ea typeface="Trebuchet MS"/>
              <a:cs typeface="Trebuchet MS"/>
              <a:sym typeface="Trebuchet MS"/>
            </a:endParaRPr>
          </a:p>
        </p:txBody>
      </p:sp>
    </p:spTree>
    <p:extLst>
      <p:ext uri="{BB962C8B-B14F-4D97-AF65-F5344CB8AC3E}">
        <p14:creationId xmlns:p14="http://schemas.microsoft.com/office/powerpoint/2010/main" val="4041644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err="1">
                <a:solidFill>
                  <a:schemeClr val="tx1"/>
                </a:solidFill>
              </a:rPr>
              <a:t>group_by</a:t>
            </a:r>
            <a:r>
              <a:rPr lang="en-US" sz="5400" dirty="0">
                <a:solidFill>
                  <a:schemeClr val="tx1"/>
                </a:solidFill>
              </a:rPr>
              <a:t>() |&gt; summarize()</a:t>
            </a:r>
            <a:endParaRPr lang="en-US" dirty="0">
              <a:solidFill>
                <a:schemeClr val="tx1"/>
              </a:solidFill>
            </a:endParaRPr>
          </a:p>
        </p:txBody>
      </p:sp>
    </p:spTree>
    <p:extLst>
      <p:ext uri="{BB962C8B-B14F-4D97-AF65-F5344CB8AC3E}">
        <p14:creationId xmlns:p14="http://schemas.microsoft.com/office/powerpoint/2010/main" val="282758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495534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90984" y="758471"/>
            <a:ext cx="2468688" cy="923330"/>
          </a:xfrm>
          <a:prstGeom prst="rect">
            <a:avLst/>
          </a:prstGeom>
          <a:noFill/>
        </p:spPr>
        <p:txBody>
          <a:bodyPr wrap="none" rtlCol="0">
            <a:spAutoFit/>
          </a:bodyPr>
          <a:lstStyle/>
          <a:p>
            <a:pPr algn="ctr"/>
            <a:r>
              <a:rPr lang="en-US" sz="5400" dirty="0" err="1">
                <a:latin typeface="+mj-lt"/>
                <a:sym typeface="Calibri"/>
              </a:rPr>
              <a:t>group_by</a:t>
            </a:r>
            <a:r>
              <a:rPr lang="en-US" sz="5400" dirty="0">
                <a:latin typeface="+mj-lt"/>
                <a:sym typeface="Calibri"/>
              </a:rPr>
              <a:t>()</a:t>
            </a:r>
            <a:endParaRPr lang="en-US" sz="5400" dirty="0">
              <a:latin typeface="+mj-lt"/>
            </a:endParaRPr>
          </a:p>
        </p:txBody>
      </p:sp>
      <p:sp>
        <p:nvSpPr>
          <p:cNvPr id="8" name="TextBox 7"/>
          <p:cNvSpPr txBox="1"/>
          <p:nvPr/>
        </p:nvSpPr>
        <p:spPr>
          <a:xfrm>
            <a:off x="4694963" y="758471"/>
            <a:ext cx="2875531" cy="923330"/>
          </a:xfrm>
          <a:prstGeom prst="rect">
            <a:avLst/>
          </a:prstGeom>
          <a:noFill/>
        </p:spPr>
        <p:txBody>
          <a:bodyPr wrap="none" rtlCol="0">
            <a:spAutoFit/>
          </a:bodyPr>
          <a:lstStyle/>
          <a:p>
            <a:pPr algn="ctr"/>
            <a:r>
              <a:rPr lang="en-US" sz="5400" dirty="0">
                <a:latin typeface="+mj-lt"/>
                <a:sym typeface="Calibri"/>
              </a:rPr>
              <a:t>summarize</a:t>
            </a:r>
            <a:r>
              <a:rPr lang="en-US" sz="5400" dirty="0">
                <a:latin typeface="Calibri"/>
                <a:sym typeface="Calibri"/>
              </a:rPr>
              <a:t>()</a:t>
            </a:r>
            <a:endParaRPr lang="en-US" dirty="0"/>
          </a:p>
        </p:txBody>
      </p:sp>
      <p:sp>
        <p:nvSpPr>
          <p:cNvPr id="9" name="TextBox 8"/>
          <p:cNvSpPr txBox="1"/>
          <p:nvPr/>
        </p:nvSpPr>
        <p:spPr>
          <a:xfrm>
            <a:off x="3521410" y="831373"/>
            <a:ext cx="1011815" cy="923330"/>
          </a:xfrm>
          <a:prstGeom prst="rect">
            <a:avLst/>
          </a:prstGeom>
          <a:noFill/>
        </p:spPr>
        <p:txBody>
          <a:bodyPr wrap="none" rtlCol="0">
            <a:spAutoFit/>
          </a:bodyPr>
          <a:lstStyle/>
          <a:p>
            <a:r>
              <a:rPr lang="en-US" sz="5400" dirty="0">
                <a:latin typeface="+mj-lt"/>
                <a:sym typeface="Calibri"/>
              </a:rPr>
              <a:t>|&gt;</a:t>
            </a:r>
            <a:endParaRPr lang="en-US" sz="5400" dirty="0">
              <a:latin typeface="+mj-lt"/>
            </a:endParaRPr>
          </a:p>
        </p:txBody>
      </p:sp>
      <p:graphicFrame>
        <p:nvGraphicFramePr>
          <p:cNvPr id="3" name="Google Shape;154;p18"/>
          <p:cNvGraphicFramePr/>
          <p:nvPr/>
        </p:nvGraphicFramePr>
        <p:xfrm>
          <a:off x="1606351" y="2967054"/>
          <a:ext cx="2401947" cy="2690254"/>
        </p:xfrm>
        <a:graphic>
          <a:graphicData uri="http://schemas.openxmlformats.org/drawingml/2006/table">
            <a:tbl>
              <a:tblPr firstRow="1" bandRow="1">
                <a:noFill/>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4" name="Right Arrow 3"/>
          <p:cNvSpPr/>
          <p:nvPr/>
        </p:nvSpPr>
        <p:spPr>
          <a:xfrm>
            <a:off x="4268089" y="396051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8077727" y="4303413"/>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5350840" y="2931327"/>
            <a:ext cx="2476438" cy="2690254"/>
            <a:chOff x="4377469" y="1940727"/>
            <a:chExt cx="2476438" cy="2690254"/>
          </a:xfrm>
        </p:grpSpPr>
        <p:graphicFrame>
          <p:nvGraphicFramePr>
            <p:cNvPr id="5" name="Google Shape;154;p18"/>
            <p:cNvGraphicFramePr/>
            <p:nvPr/>
          </p:nvGraphicFramePr>
          <p:xfrm>
            <a:off x="4451960" y="1940727"/>
            <a:ext cx="2401947" cy="2690254"/>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gridCol w="992072">
                    <a:extLst>
                      <a:ext uri="{9D8B030D-6E8A-4147-A177-3AD203B41FA5}">
                        <a16:colId xmlns:a16="http://schemas.microsoft.com/office/drawing/2014/main" val="20002"/>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384322">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sp>
          <p:nvSpPr>
            <p:cNvPr id="11" name="Rounded Rectangle 10"/>
            <p:cNvSpPr/>
            <p:nvPr/>
          </p:nvSpPr>
          <p:spPr>
            <a:xfrm>
              <a:off x="4377470" y="2241176"/>
              <a:ext cx="2476437" cy="896471"/>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ounded Rectangle 11"/>
            <p:cNvSpPr/>
            <p:nvPr/>
          </p:nvSpPr>
          <p:spPr>
            <a:xfrm>
              <a:off x="4377470" y="3122313"/>
              <a:ext cx="2476437" cy="685800"/>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ounded Rectangle 12"/>
            <p:cNvSpPr/>
            <p:nvPr/>
          </p:nvSpPr>
          <p:spPr>
            <a:xfrm>
              <a:off x="4377469" y="3808113"/>
              <a:ext cx="2476437" cy="754334"/>
            </a:xfrm>
            <a:prstGeom prst="roundRect">
              <a:avLst/>
            </a:prstGeom>
            <a:noFill/>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aphicFrame>
        <p:nvGraphicFramePr>
          <p:cNvPr id="14" name="Google Shape;154;p18"/>
          <p:cNvGraphicFramePr/>
          <p:nvPr/>
        </p:nvGraphicFramePr>
        <p:xfrm>
          <a:off x="9169819" y="3482785"/>
          <a:ext cx="1409875" cy="1537288"/>
        </p:xfrm>
        <a:graphic>
          <a:graphicData uri="http://schemas.openxmlformats.org/drawingml/2006/table">
            <a:tbl>
              <a:tblPr firstRow="1" bandRow="1">
                <a:noFill/>
                <a:effectLst/>
              </a:tblPr>
              <a:tblGrid>
                <a:gridCol w="724508">
                  <a:extLst>
                    <a:ext uri="{9D8B030D-6E8A-4147-A177-3AD203B41FA5}">
                      <a16:colId xmlns:a16="http://schemas.microsoft.com/office/drawing/2014/main" val="20000"/>
                    </a:ext>
                  </a:extLst>
                </a:gridCol>
                <a:gridCol w="685367">
                  <a:extLst>
                    <a:ext uri="{9D8B030D-6E8A-4147-A177-3AD203B41FA5}">
                      <a16:colId xmlns:a16="http://schemas.microsoft.com/office/drawing/2014/main" val="20001"/>
                    </a:ext>
                  </a:extLst>
                </a:gridCol>
              </a:tblGrid>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tx1">
                        <a:lumMod val="95000"/>
                        <a:lumOff val="5000"/>
                      </a:schemeClr>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3908F"/>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1"/>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3"/>
                  </a:ext>
                </a:extLst>
              </a:tr>
              <a:tr h="384322">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8DB4E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chemeClr val="accent6">
                        <a:lumMod val="60000"/>
                        <a:lumOff val="40000"/>
                      </a:schemeClr>
                    </a:solidFill>
                  </a:tcPr>
                </a:tc>
                <a:extLst>
                  <a:ext uri="{0D108BD9-81ED-4DB2-BD59-A6C34878D82A}">
                    <a16:rowId xmlns:a16="http://schemas.microsoft.com/office/drawing/2014/main" val="10006"/>
                  </a:ext>
                </a:extLst>
              </a:tr>
            </a:tbl>
          </a:graphicData>
        </a:graphic>
      </p:graphicFrame>
      <p:sp>
        <p:nvSpPr>
          <p:cNvPr id="1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296;p32"/>
          <p:cNvSpPr txBox="1"/>
          <p:nvPr/>
        </p:nvSpPr>
        <p:spPr>
          <a:xfrm>
            <a:off x="1510050" y="2115906"/>
            <a:ext cx="7411101" cy="890808"/>
          </a:xfrm>
          <a:prstGeom prst="rect">
            <a:avLst/>
          </a:prstGeom>
          <a:noFill/>
          <a:ln>
            <a:noFill/>
          </a:ln>
        </p:spPr>
        <p:txBody>
          <a:bodyPr spcFirstLastPara="1" wrap="square" lIns="0" tIns="6455" rIns="0" bIns="0" anchor="t" anchorCtr="0">
            <a:noAutofit/>
          </a:bodyPr>
          <a:lstStyle/>
          <a:p>
            <a:pPr marL="6803"/>
            <a:r>
              <a:rPr lang="en-US" sz="3600" dirty="0">
                <a:latin typeface="Calibri"/>
                <a:ea typeface="Calibri"/>
                <a:cs typeface="Calibri"/>
                <a:sym typeface="Calibri"/>
              </a:rPr>
              <a:t>Make summaries of your data </a:t>
            </a:r>
            <a:r>
              <a:rPr lang="en-US" sz="3600" i="1" dirty="0">
                <a:latin typeface="Calibri"/>
                <a:ea typeface="Calibri"/>
                <a:cs typeface="Calibri"/>
                <a:sym typeface="Calibri"/>
              </a:rPr>
              <a:t>by group</a:t>
            </a:r>
            <a:endParaRPr sz="3600" i="1" dirty="0">
              <a:latin typeface="Calibri"/>
              <a:ea typeface="Calibri"/>
              <a:cs typeface="Calibri"/>
              <a:sym typeface="Calibri"/>
            </a:endParaRPr>
          </a:p>
        </p:txBody>
      </p:sp>
      <p:sp>
        <p:nvSpPr>
          <p:cNvPr id="18" name="Right Arrow 17"/>
          <p:cNvSpPr/>
          <p:nvPr/>
        </p:nvSpPr>
        <p:spPr>
          <a:xfrm rot="611046">
            <a:off x="8077727" y="3682611"/>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988954" flipV="1">
            <a:off x="8077727" y="4892854"/>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260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400300" y="2382161"/>
            <a:ext cx="6503815" cy="145052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021269706"/>
              </p:ext>
            </p:extLst>
          </p:nvPr>
        </p:nvGraphicFramePr>
        <p:xfrm>
          <a:off x="2299233" y="4353872"/>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5001412</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5009134</a:t>
                      </a: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6328301" y="4684083"/>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3874412971"/>
              </p:ext>
            </p:extLst>
          </p:nvPr>
        </p:nvGraphicFramePr>
        <p:xfrm>
          <a:off x="7054432" y="4353872"/>
          <a:ext cx="2051392" cy="861864"/>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1800" b="0" i="0" kern="1200" dirty="0">
                          <a:solidFill>
                            <a:schemeClr val="tx1"/>
                          </a:solidFill>
                          <a:effectLst/>
                          <a:latin typeface="+mn-lt"/>
                          <a:ea typeface="+mn-ea"/>
                          <a:cs typeface="+mn-cs"/>
                        </a:rPr>
                        <a:t>155554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bl>
          </a:graphicData>
        </a:graphic>
      </p:graphicFrame>
      <p:sp>
        <p:nvSpPr>
          <p:cNvPr id="14" name="Rectangle 13"/>
          <p:cNvSpPr/>
          <p:nvPr/>
        </p:nvSpPr>
        <p:spPr>
          <a:xfrm>
            <a:off x="2844092" y="2443142"/>
            <a:ext cx="650381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spTree>
    <p:extLst>
      <p:ext uri="{BB962C8B-B14F-4D97-AF65-F5344CB8AC3E}">
        <p14:creationId xmlns:p14="http://schemas.microsoft.com/office/powerpoint/2010/main" val="288509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2969821" y="2453532"/>
            <a:ext cx="6048449" cy="148928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dirty="0"/>
          </a:p>
        </p:txBody>
      </p:sp>
      <p:sp>
        <p:nvSpPr>
          <p:cNvPr id="296" name="Google Shape;296;p32"/>
          <p:cNvSpPr txBox="1"/>
          <p:nvPr/>
        </p:nvSpPr>
        <p:spPr>
          <a:xfrm>
            <a:off x="1072055" y="1747595"/>
            <a:ext cx="6159054" cy="1167589"/>
          </a:xfrm>
          <a:prstGeom prst="rect">
            <a:avLst/>
          </a:prstGeom>
          <a:noFill/>
          <a:ln>
            <a:noFill/>
          </a:ln>
        </p:spPr>
        <p:txBody>
          <a:bodyPr spcFirstLastPara="1" wrap="square" lIns="0" tIns="6455" rIns="0" bIns="0" anchor="t" anchorCtr="0">
            <a:noAutofit/>
          </a:bodyPr>
          <a:lstStyle/>
          <a:p>
            <a:pPr marL="464003" indent="-457200">
              <a:buFont typeface="Arial" charset="0"/>
              <a:buChar char="•"/>
            </a:pPr>
            <a:r>
              <a:rPr lang="en-US" sz="2800" dirty="0">
                <a:latin typeface="Calibri"/>
                <a:ea typeface="Calibri"/>
                <a:cs typeface="Calibri"/>
                <a:sym typeface="Calibri"/>
              </a:rPr>
              <a:t>Make summaries of your data</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3" name="Table 12"/>
          <p:cNvGraphicFramePr>
            <a:graphicFrameLocks noGrp="1"/>
          </p:cNvGraphicFramePr>
          <p:nvPr>
            <p:extLst>
              <p:ext uri="{D42A27DB-BD31-4B8C-83A1-F6EECF244321}">
                <p14:modId xmlns:p14="http://schemas.microsoft.com/office/powerpoint/2010/main" val="1451127897"/>
              </p:ext>
            </p:extLst>
          </p:nvPr>
        </p:nvGraphicFramePr>
        <p:xfrm>
          <a:off x="1900244" y="4228890"/>
          <a:ext cx="3736808" cy="2287415"/>
        </p:xfrm>
        <a:graphic>
          <a:graphicData uri="http://schemas.openxmlformats.org/drawingml/2006/table">
            <a:tbl>
              <a:tblPr firstRow="1" bandRow="1"/>
              <a:tblGrid>
                <a:gridCol w="1505607">
                  <a:extLst>
                    <a:ext uri="{9D8B030D-6E8A-4147-A177-3AD203B41FA5}">
                      <a16:colId xmlns:a16="http://schemas.microsoft.com/office/drawing/2014/main" val="20000"/>
                    </a:ext>
                  </a:extLst>
                </a:gridCol>
                <a:gridCol w="2231201">
                  <a:extLst>
                    <a:ext uri="{9D8B030D-6E8A-4147-A177-3AD203B41FA5}">
                      <a16:colId xmlns:a16="http://schemas.microsoft.com/office/drawing/2014/main" val="20001"/>
                    </a:ext>
                  </a:extLst>
                </a:gridCol>
              </a:tblGrid>
              <a:tr h="370840">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r>
                        <a:rPr lang="en-US" sz="2400" b="1" dirty="0">
                          <a:solidFill>
                            <a:schemeClr val="lt1"/>
                          </a:solidFill>
                        </a:rPr>
                        <a:t>test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sodium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potassium</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2"/>
                  </a:ext>
                </a:extLst>
              </a:tr>
              <a:tr h="563687">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bicarbonate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3"/>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chloride</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bl>
          </a:graphicData>
        </a:graphic>
      </p:graphicFrame>
      <p:sp>
        <p:nvSpPr>
          <p:cNvPr id="18" name="Google Shape;387;p40"/>
          <p:cNvSpPr/>
          <p:nvPr/>
        </p:nvSpPr>
        <p:spPr>
          <a:xfrm>
            <a:off x="5929312" y="5256636"/>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6" name="TextBox 25"/>
          <p:cNvSpPr txBox="1"/>
          <p:nvPr/>
        </p:nvSpPr>
        <p:spPr>
          <a:xfrm>
            <a:off x="815160" y="763285"/>
            <a:ext cx="6239272" cy="923330"/>
          </a:xfrm>
          <a:prstGeom prst="rect">
            <a:avLst/>
          </a:prstGeom>
          <a:noFill/>
        </p:spPr>
        <p:txBody>
          <a:bodyPr wrap="none" rtlCol="0">
            <a:spAutoFit/>
          </a:bodyPr>
          <a:lstStyle/>
          <a:p>
            <a:r>
              <a:rPr lang="en-US" sz="5400" dirty="0" err="1">
                <a:latin typeface="+mj-lt"/>
                <a:sym typeface="Calibri"/>
              </a:rPr>
              <a:t>group_by</a:t>
            </a:r>
            <a:r>
              <a:rPr lang="en-US" sz="5400" dirty="0">
                <a:latin typeface="+mj-lt"/>
                <a:sym typeface="Calibri"/>
              </a:rPr>
              <a:t>() |&gt; summarize</a:t>
            </a:r>
            <a:r>
              <a:rPr lang="en-US" sz="5400" dirty="0">
                <a:latin typeface="Calibri"/>
                <a:sym typeface="Calibri"/>
              </a:rPr>
              <a:t>()</a:t>
            </a:r>
            <a:endParaRPr lang="en-US" dirty="0"/>
          </a:p>
        </p:txBody>
      </p:sp>
      <p:graphicFrame>
        <p:nvGraphicFramePr>
          <p:cNvPr id="27" name="Table 26"/>
          <p:cNvGraphicFramePr>
            <a:graphicFrameLocks noGrp="1"/>
          </p:cNvGraphicFramePr>
          <p:nvPr>
            <p:extLst>
              <p:ext uri="{D42A27DB-BD31-4B8C-83A1-F6EECF244321}">
                <p14:modId xmlns:p14="http://schemas.microsoft.com/office/powerpoint/2010/main" val="2856900"/>
              </p:ext>
            </p:extLst>
          </p:nvPr>
        </p:nvGraphicFramePr>
        <p:xfrm>
          <a:off x="8606339" y="4310789"/>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test_count</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538DD5"/>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778434246"/>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3860153828"/>
                  </a:ext>
                </a:extLst>
              </a:tr>
              <a:tr h="370840">
                <a:tc>
                  <a:txBody>
                    <a:bodyPr/>
                    <a:lstStyle/>
                    <a:p>
                      <a:pPr marL="0" lvl="0" indent="0" algn="ctr" rtl="0">
                        <a:spcBef>
                          <a:spcPts val="0"/>
                        </a:spcBef>
                        <a:spcAft>
                          <a:spcPts val="0"/>
                        </a:spcAft>
                        <a:buNone/>
                      </a:pPr>
                      <a:r>
                        <a:rPr lang="en-US" sz="2000" b="0" i="0" u="none" strike="noStrike" cap="none" dirty="0">
                          <a:solidFill>
                            <a:srgbClr val="000000"/>
                          </a:solidFill>
                          <a:latin typeface="Arial"/>
                          <a:ea typeface="Arial"/>
                          <a:cs typeface="Arial"/>
                          <a:sym typeface="Arial"/>
                        </a:rPr>
                        <a:t>24</a:t>
                      </a:r>
                      <a:endParaRPr sz="2000" b="0" i="0" u="none" strike="noStrike" cap="none" dirty="0">
                        <a:solidFill>
                          <a:srgbClr val="000000"/>
                        </a:solidFill>
                        <a:latin typeface="Arial"/>
                        <a:ea typeface="Arial"/>
                        <a:cs typeface="Arial"/>
                        <a:sym typeface="Aria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DB4E2"/>
                    </a:solidFill>
                  </a:tcPr>
                </a:tc>
                <a:extLst>
                  <a:ext uri="{0D108BD9-81ED-4DB2-BD59-A6C34878D82A}">
                    <a16:rowId xmlns:a16="http://schemas.microsoft.com/office/drawing/2014/main" val="1025789013"/>
                  </a:ext>
                </a:extLst>
              </a:tr>
            </a:tbl>
          </a:graphicData>
        </a:graphic>
      </p:graphicFrame>
      <p:sp>
        <p:nvSpPr>
          <p:cNvPr id="14" name="Rectangle 13"/>
          <p:cNvSpPr/>
          <p:nvPr/>
        </p:nvSpPr>
        <p:spPr>
          <a:xfrm>
            <a:off x="2969821" y="2453532"/>
            <a:ext cx="6252355" cy="1323439"/>
          </a:xfrm>
          <a:prstGeom prst="rect">
            <a:avLst/>
          </a:prstGeom>
        </p:spPr>
        <p:txBody>
          <a:bodyPr wrap="square">
            <a:spAutoFit/>
          </a:bodyPr>
          <a:lstStyle/>
          <a:p>
            <a:r>
              <a:rPr lang="en-US" sz="2400" dirty="0">
                <a:latin typeface="Consolas" panose="020B0609020204030204" pitchFamily="49" charset="0"/>
                <a:ea typeface="Courier New"/>
                <a:cs typeface="Consolas" panose="020B0609020204030204" pitchFamily="49" charset="0"/>
                <a:sym typeface="Courier New"/>
              </a:rPr>
              <a:t>chem |&gt;</a:t>
            </a:r>
          </a:p>
          <a:p>
            <a:r>
              <a:rPr lang="en-US" sz="2400" dirty="0">
                <a:solidFill>
                  <a:srgbClr val="FF0000"/>
                </a:solidFill>
                <a:latin typeface="Consolas" panose="020B0609020204030204" pitchFamily="49" charset="0"/>
                <a:ea typeface="Courier New"/>
                <a:cs typeface="Consolas" panose="020B0609020204030204" pitchFamily="49" charset="0"/>
                <a:sym typeface="Courier New"/>
              </a:rPr>
              <a:t>	</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group_by</a:t>
            </a:r>
            <a:r>
              <a:rPr lang="en-US" sz="2400" dirty="0">
                <a:solidFill>
                  <a:srgbClr val="FF0000"/>
                </a:solidFill>
                <a:latin typeface="Consolas" panose="020B0609020204030204" pitchFamily="49" charset="0"/>
                <a:ea typeface="Courier New"/>
                <a:cs typeface="Consolas" panose="020B0609020204030204" pitchFamily="49" charset="0"/>
                <a:sym typeface="Courier New"/>
              </a:rPr>
              <a:t>(</a:t>
            </a:r>
            <a:r>
              <a:rPr lang="en-US" sz="2400" dirty="0" err="1">
                <a:solidFill>
                  <a:srgbClr val="FF0000"/>
                </a:solidFill>
                <a:latin typeface="Consolas" panose="020B0609020204030204" pitchFamily="49" charset="0"/>
                <a:ea typeface="Courier New"/>
                <a:cs typeface="Consolas" panose="020B0609020204030204" pitchFamily="49" charset="0"/>
                <a:sym typeface="Courier New"/>
              </a:rPr>
              <a:t>mrn</a:t>
            </a:r>
            <a:r>
              <a:rPr lang="en-US" sz="2400" dirty="0">
                <a:solidFill>
                  <a:srgbClr val="FF0000"/>
                </a:solidFill>
                <a:latin typeface="Consolas" panose="020B0609020204030204" pitchFamily="49" charset="0"/>
                <a:ea typeface="Courier New"/>
                <a:cs typeface="Consolas" panose="020B0609020204030204" pitchFamily="49" charset="0"/>
                <a:sym typeface="Courier New"/>
              </a:rPr>
              <a:t>) |&gt;</a:t>
            </a:r>
          </a:p>
          <a:p>
            <a:r>
              <a:rPr lang="en-US" sz="2400" dirty="0">
                <a:solidFill>
                  <a:schemeClr val="bg1">
                    <a:lumMod val="65000"/>
                  </a:schemeClr>
                </a:solidFill>
                <a:latin typeface="Consolas" panose="020B0609020204030204" pitchFamily="49" charset="0"/>
                <a:ea typeface="Courier New"/>
                <a:cs typeface="Consolas" panose="020B0609020204030204" pitchFamily="49" charset="0"/>
                <a:sym typeface="Courier New"/>
              </a:rPr>
              <a:t>	</a:t>
            </a:r>
            <a:r>
              <a:rPr lang="en-US" sz="2400" dirty="0">
                <a:latin typeface="Consolas" panose="020B0609020204030204" pitchFamily="49" charset="0"/>
                <a:ea typeface="Courier New"/>
                <a:cs typeface="Consolas" panose="020B0609020204030204" pitchFamily="49" charset="0"/>
                <a:sym typeface="Courier New"/>
              </a:rPr>
              <a:t>summarize(</a:t>
            </a:r>
            <a:r>
              <a:rPr lang="en-US" sz="2400" dirty="0" err="1">
                <a:solidFill>
                  <a:srgbClr val="538DD5"/>
                </a:solidFill>
                <a:latin typeface="Consolas" panose="020B0609020204030204" pitchFamily="49" charset="0"/>
                <a:ea typeface="Courier New"/>
                <a:cs typeface="Consolas" panose="020B0609020204030204" pitchFamily="49" charset="0"/>
                <a:sym typeface="Courier New"/>
              </a:rPr>
              <a:t>test_count</a:t>
            </a:r>
            <a:r>
              <a:rPr lang="en-US" sz="2400" dirty="0">
                <a:solidFill>
                  <a:srgbClr val="538DD5"/>
                </a:solidFill>
                <a:latin typeface="Consolas" panose="020B0609020204030204" pitchFamily="49" charset="0"/>
                <a:ea typeface="Courier New"/>
                <a:cs typeface="Consolas" panose="020B0609020204030204" pitchFamily="49" charset="0"/>
                <a:sym typeface="Courier New"/>
              </a:rPr>
              <a:t> </a:t>
            </a:r>
            <a:r>
              <a:rPr lang="en-US" sz="32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2400" dirty="0">
                <a:latin typeface="Consolas" panose="020B0609020204030204" pitchFamily="49" charset="0"/>
                <a:ea typeface="Courier New"/>
                <a:cs typeface="Consolas" panose="020B0609020204030204" pitchFamily="49" charset="0"/>
                <a:sym typeface="Courier New"/>
              </a:rPr>
              <a:t> </a:t>
            </a:r>
            <a:r>
              <a:rPr lang="en-US" sz="2400" dirty="0">
                <a:solidFill>
                  <a:srgbClr val="8DB4E2"/>
                </a:solidFill>
                <a:latin typeface="Consolas" panose="020B0609020204030204" pitchFamily="49" charset="0"/>
                <a:ea typeface="Courier New"/>
                <a:cs typeface="Consolas" panose="020B0609020204030204" pitchFamily="49" charset="0"/>
                <a:sym typeface="Courier New"/>
              </a:rPr>
              <a:t>n()</a:t>
            </a:r>
            <a:r>
              <a:rPr lang="en-US" sz="2400" dirty="0">
                <a:latin typeface="Consolas" panose="020B0609020204030204" pitchFamily="49" charset="0"/>
                <a:ea typeface="Courier New"/>
                <a:cs typeface="Consolas" panose="020B0609020204030204" pitchFamily="49" charset="0"/>
                <a:sym typeface="Courier New"/>
              </a:rPr>
              <a:t>)</a:t>
            </a:r>
            <a:endParaRPr lang="en-US" sz="1400" dirty="0"/>
          </a:p>
        </p:txBody>
      </p:sp>
      <p:graphicFrame>
        <p:nvGraphicFramePr>
          <p:cNvPr id="10" name="Table 9">
            <a:extLst>
              <a:ext uri="{FF2B5EF4-FFF2-40B4-BE49-F238E27FC236}">
                <a16:creationId xmlns:a16="http://schemas.microsoft.com/office/drawing/2014/main" id="{F3C7F4C9-73FF-1A4B-95FE-6EB57DA1E636}"/>
              </a:ext>
            </a:extLst>
          </p:cNvPr>
          <p:cNvGraphicFramePr>
            <a:graphicFrameLocks noGrp="1"/>
          </p:cNvGraphicFramePr>
          <p:nvPr>
            <p:extLst>
              <p:ext uri="{D42A27DB-BD31-4B8C-83A1-F6EECF244321}">
                <p14:modId xmlns:p14="http://schemas.microsoft.com/office/powerpoint/2010/main" val="1819662265"/>
              </p:ext>
            </p:extLst>
          </p:nvPr>
        </p:nvGraphicFramePr>
        <p:xfrm>
          <a:off x="6554947" y="4302888"/>
          <a:ext cx="2051392" cy="2139420"/>
        </p:xfrm>
        <a:graphic>
          <a:graphicData uri="http://schemas.openxmlformats.org/drawingml/2006/table">
            <a:tbl>
              <a:tblPr firstRow="1" bandRow="1"/>
              <a:tblGrid>
                <a:gridCol w="2051392">
                  <a:extLst>
                    <a:ext uri="{9D8B030D-6E8A-4147-A177-3AD203B41FA5}">
                      <a16:colId xmlns:a16="http://schemas.microsoft.com/office/drawing/2014/main" val="20000"/>
                    </a:ext>
                  </a:extLst>
                </a:gridCol>
              </a:tblGrid>
              <a:tr h="373817">
                <a:tc>
                  <a:txBody>
                    <a:bodyPr/>
                    <a:lstStyle/>
                    <a:p>
                      <a:pPr marL="0" lvl="0" indent="0" algn="ctr" rtl="0">
                        <a:spcBef>
                          <a:spcPts val="0"/>
                        </a:spcBef>
                        <a:spcAft>
                          <a:spcPts val="0"/>
                        </a:spcAft>
                        <a:buNone/>
                      </a:pPr>
                      <a:r>
                        <a:rPr lang="en-US" sz="2400" b="1" dirty="0" err="1">
                          <a:solidFill>
                            <a:schemeClr val="lt1"/>
                          </a:solidFill>
                        </a:rPr>
                        <a:t>mrn</a:t>
                      </a:r>
                      <a:endParaRPr sz="24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marL="0" lvl="0" indent="0" algn="ctr" rtl="0">
                        <a:spcBef>
                          <a:spcPts val="0"/>
                        </a:spcBef>
                        <a:spcAft>
                          <a:spcPts val="0"/>
                        </a:spcAft>
                        <a:buNone/>
                      </a:pPr>
                      <a:r>
                        <a:rPr lang="en-US" sz="2000" dirty="0"/>
                        <a:t>5001412</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0001"/>
                  </a:ext>
                </a:extLst>
              </a:tr>
              <a:tr h="370840">
                <a:tc>
                  <a:txBody>
                    <a:bodyPr/>
                    <a:lstStyle/>
                    <a:p>
                      <a:pPr marL="0" lvl="0" indent="0" algn="ctr" rtl="0">
                        <a:spcBef>
                          <a:spcPts val="0"/>
                        </a:spcBef>
                        <a:spcAft>
                          <a:spcPts val="0"/>
                        </a:spcAft>
                        <a:buNone/>
                      </a:pPr>
                      <a:r>
                        <a:rPr lang="en-US" sz="2000" dirty="0"/>
                        <a:t>5000533</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1394885157"/>
                  </a:ext>
                </a:extLst>
              </a:tr>
              <a:tr h="370840">
                <a:tc>
                  <a:txBody>
                    <a:bodyPr/>
                    <a:lstStyle/>
                    <a:p>
                      <a:pPr marL="0" lvl="0" indent="0" algn="ctr" rtl="0">
                        <a:spcBef>
                          <a:spcPts val="0"/>
                        </a:spcBef>
                        <a:spcAft>
                          <a:spcPts val="0"/>
                        </a:spcAft>
                        <a:buNone/>
                      </a:pPr>
                      <a:r>
                        <a:rPr lang="en-US" sz="2000" dirty="0"/>
                        <a:t>5009134</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362528972"/>
                  </a:ext>
                </a:extLst>
              </a:tr>
              <a:tr h="370840">
                <a:tc>
                  <a:txBody>
                    <a:bodyPr/>
                    <a:lstStyle/>
                    <a:p>
                      <a:pPr marL="0" lvl="0" indent="0" algn="ctr" rtl="0">
                        <a:spcBef>
                          <a:spcPts val="0"/>
                        </a:spcBef>
                        <a:spcAft>
                          <a:spcPts val="0"/>
                        </a:spcAft>
                        <a:buNone/>
                      </a:pPr>
                      <a:r>
                        <a:rPr lang="en-US" sz="2000" dirty="0"/>
                        <a:t>5008518</a:t>
                      </a:r>
                      <a:endParaRPr sz="20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F0000">
                        <a:alpha val="50196"/>
                      </a:srgbClr>
                    </a:solidFill>
                  </a:tcPr>
                </a:tc>
                <a:extLst>
                  <a:ext uri="{0D108BD9-81ED-4DB2-BD59-A6C34878D82A}">
                    <a16:rowId xmlns:a16="http://schemas.microsoft.com/office/drawing/2014/main" val="3121703329"/>
                  </a:ext>
                </a:extLst>
              </a:tr>
            </a:tbl>
          </a:graphicData>
        </a:graphic>
      </p:graphicFrame>
    </p:spTree>
    <p:extLst>
      <p:ext uri="{BB962C8B-B14F-4D97-AF65-F5344CB8AC3E}">
        <p14:creationId xmlns:p14="http://schemas.microsoft.com/office/powerpoint/2010/main" val="88286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5" name="Text Placeholder 2">
            <a:extLst>
              <a:ext uri="{FF2B5EF4-FFF2-40B4-BE49-F238E27FC236}">
                <a16:creationId xmlns:a16="http://schemas.microsoft.com/office/drawing/2014/main" id="{0F8623C7-1227-A04A-B096-498B1A18A501}"/>
              </a:ext>
            </a:extLst>
          </p:cNvPr>
          <p:cNvSpPr txBox="1">
            <a:spLocks/>
          </p:cNvSpPr>
          <p:nvPr/>
        </p:nvSpPr>
        <p:spPr>
          <a:xfrm>
            <a:off x="541176" y="2390775"/>
            <a:ext cx="11220294" cy="397954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4800" kern="1200">
                <a:solidFill>
                  <a:schemeClr val="accent4">
                    <a:lumMod val="75000"/>
                  </a:schemeClr>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20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14400" indent="-914400">
              <a:buFont typeface="+mj-lt"/>
              <a:buAutoNum type="arabicPeriod"/>
            </a:pPr>
            <a:r>
              <a:rPr lang="en-US" dirty="0"/>
              <a:t>Complete the Grouping and Summarizing section</a:t>
            </a:r>
          </a:p>
          <a:p>
            <a:pPr marL="914400" indent="-914400">
              <a:buFont typeface="+mj-lt"/>
              <a:buAutoNum type="arabicPeriod"/>
            </a:pPr>
            <a:r>
              <a:rPr lang="en-US" dirty="0"/>
              <a:t>Sticky up when done </a:t>
            </a:r>
          </a:p>
        </p:txBody>
      </p:sp>
    </p:spTree>
    <p:extLst>
      <p:ext uri="{BB962C8B-B14F-4D97-AF65-F5344CB8AC3E}">
        <p14:creationId xmlns:p14="http://schemas.microsoft.com/office/powerpoint/2010/main" val="67886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a:t>Summarize() </a:t>
            </a:r>
            <a:r>
              <a:rPr lang="en-US" sz="3200" dirty="0"/>
              <a:t>is a function that enables us to calculate summaries of variables (columns).  </a:t>
            </a:r>
          </a:p>
          <a:p>
            <a:pPr marL="0" indent="0">
              <a:buNone/>
            </a:pPr>
            <a:r>
              <a:rPr lang="en-US" sz="3200" dirty="0"/>
              <a:t>Common summary activities include counting observations using </a:t>
            </a:r>
            <a:r>
              <a:rPr lang="en-US" sz="3200" b="1" dirty="0"/>
              <a:t>n()</a:t>
            </a:r>
            <a:r>
              <a:rPr lang="en-US" sz="3200" dirty="0"/>
              <a:t>, counting unique observations using </a:t>
            </a:r>
            <a:r>
              <a:rPr lang="en-US" sz="3200" b="1" dirty="0" err="1"/>
              <a:t>n_distinct</a:t>
            </a:r>
            <a:r>
              <a:rPr lang="en-US" sz="3200" b="1" dirty="0"/>
              <a:t>()</a:t>
            </a:r>
            <a:r>
              <a:rPr lang="en-US" sz="3200" dirty="0"/>
              <a:t>, and calculating means using </a:t>
            </a:r>
            <a:r>
              <a:rPr lang="en-US" sz="3200" b="1" dirty="0"/>
              <a:t>mean()</a:t>
            </a:r>
            <a:r>
              <a:rPr lang="en-US" sz="3200" dirty="0"/>
              <a:t>.</a:t>
            </a:r>
          </a:p>
          <a:p>
            <a:pPr marL="0" indent="0">
              <a:buNone/>
            </a:pPr>
            <a:r>
              <a:rPr lang="en-US" sz="3200" b="1" dirty="0" err="1"/>
              <a:t>Group_by</a:t>
            </a:r>
            <a:r>
              <a:rPr lang="en-US" sz="3200" b="1" dirty="0"/>
              <a:t>()</a:t>
            </a:r>
            <a:r>
              <a:rPr lang="en-US" sz="3200" dirty="0"/>
              <a:t> is a function that enables us to create subsets of data by a variable.  Data can also be grouped by multiple variables.</a:t>
            </a:r>
          </a:p>
          <a:p>
            <a:pPr marL="0" indent="0">
              <a:buNone/>
            </a:pPr>
            <a:r>
              <a:rPr lang="en-US" sz="3200" dirty="0"/>
              <a:t>Combining the </a:t>
            </a:r>
            <a:r>
              <a:rPr lang="en-US" sz="3200" b="1" dirty="0" err="1"/>
              <a:t>group_by</a:t>
            </a:r>
            <a:r>
              <a:rPr lang="en-US" sz="3200" b="1" dirty="0"/>
              <a:t>()</a:t>
            </a:r>
            <a:r>
              <a:rPr lang="en-US" sz="3200" dirty="0"/>
              <a:t> and </a:t>
            </a:r>
            <a:r>
              <a:rPr lang="en-US" sz="3200" b="1" dirty="0"/>
              <a:t>summarize()</a:t>
            </a:r>
            <a:r>
              <a:rPr lang="en-US" sz="3200" dirty="0"/>
              <a:t> functions is a powerful way to look at summarizations across groups.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66D9F7-9C44-AA49-B3D0-BB47897423A0}"/>
              </a:ext>
            </a:extLst>
          </p:cNvPr>
          <p:cNvPicPr>
            <a:picLocks noChangeAspect="1"/>
          </p:cNvPicPr>
          <p:nvPr/>
        </p:nvPicPr>
        <p:blipFill>
          <a:blip r:embed="rId3"/>
          <a:stretch>
            <a:fillRect/>
          </a:stretch>
        </p:blipFill>
        <p:spPr>
          <a:xfrm>
            <a:off x="1780513" y="134714"/>
            <a:ext cx="8630973" cy="6588572"/>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626225" y="236074"/>
            <a:ext cx="10939550" cy="6385851"/>
          </a:xfrm>
          <a:prstGeom prst="rect">
            <a:avLst/>
          </a:prstGeom>
          <a:noFill/>
        </p:spPr>
        <p:txBody>
          <a:bodyPr wrap="square" rtlCol="0">
            <a:spAutoFit/>
          </a:bodyPr>
          <a:lstStyle/>
          <a:p>
            <a:r>
              <a:rPr lang="en-US" sz="4000" dirty="0"/>
              <a:t>Lesson Goals</a:t>
            </a:r>
          </a:p>
          <a:p>
            <a:pPr marL="342900" marR="0" lvl="0" indent="-342900" rtl="0">
              <a:lnSpc>
                <a:spcPct val="107000"/>
              </a:lnSpc>
              <a:spcBef>
                <a:spcPts val="0"/>
              </a:spcBef>
              <a:spcAft>
                <a:spcPts val="0"/>
              </a:spcAft>
              <a:buFont typeface="+mj-lt"/>
              <a:buAutoNum type="arabicPeriod"/>
            </a:pPr>
            <a:r>
              <a:rPr lang="en-US" sz="3200" kern="100" dirty="0">
                <a:effectLst/>
                <a:ea typeface="Calibri" panose="020F0502020204030204" pitchFamily="34" charset="0"/>
                <a:cs typeface="Arial" panose="020B0604020202020204" pitchFamily="34" charset="0"/>
              </a:rPr>
              <a:t>Construct a table that summarizes basic statistics (e.g., count, proportion, mean, range) of a dataset and its subgroups</a:t>
            </a:r>
          </a:p>
          <a:p>
            <a:pPr marL="342900" indent="-342900">
              <a:lnSpc>
                <a:spcPct val="107000"/>
              </a:lnSpc>
              <a:buFont typeface="+mj-lt"/>
              <a:buAutoNum type="arabicPeriod"/>
            </a:pPr>
            <a:r>
              <a:rPr lang="en-US" sz="3200" kern="100" dirty="0">
                <a:effectLst/>
                <a:ea typeface="Calibri" panose="020F0502020204030204" pitchFamily="34" charset="0"/>
                <a:cs typeface="Arial" panose="020B0604020202020204" pitchFamily="34" charset="0"/>
              </a:rPr>
              <a:t>Utilize programming and software tools to facilitate efficient, reproducible, and transparent data analytics workflows</a:t>
            </a:r>
            <a:endParaRPr lang="en-US" sz="3200" dirty="0"/>
          </a:p>
          <a:p>
            <a:r>
              <a:rPr lang="en-US" sz="4000" dirty="0"/>
              <a:t>Lesson Objectives</a:t>
            </a:r>
          </a:p>
          <a:p>
            <a:pPr marL="457200" indent="-457200">
              <a:buFont typeface="+mj-lt"/>
              <a:buAutoNum type="arabicPeriod"/>
            </a:pPr>
            <a:r>
              <a:rPr lang="en-US" sz="3200" dirty="0"/>
              <a:t>Link sequential data analysis steps together using the pipe operator to improve readability</a:t>
            </a:r>
          </a:p>
          <a:p>
            <a:pPr marL="457200" indent="-457200">
              <a:lnSpc>
                <a:spcPct val="100000"/>
              </a:lnSpc>
              <a:spcBef>
                <a:spcPts val="0"/>
              </a:spcBef>
              <a:spcAft>
                <a:spcPts val="0"/>
              </a:spcAft>
              <a:buClrTx/>
              <a:buSzTx/>
              <a:buFont typeface="+mj-lt"/>
              <a:buAutoNum type="arabicPeriod"/>
            </a:pPr>
            <a:r>
              <a:rPr lang="en-US" sz="3200" dirty="0"/>
              <a:t>Calculate a summary statistic for a variable using the summarize() function</a:t>
            </a:r>
          </a:p>
          <a:p>
            <a:pPr marL="457200" indent="-457200">
              <a:lnSpc>
                <a:spcPct val="100000"/>
              </a:lnSpc>
              <a:spcBef>
                <a:spcPts val="0"/>
              </a:spcBef>
              <a:spcAft>
                <a:spcPts val="0"/>
              </a:spcAft>
              <a:buClrTx/>
              <a:buSzTx/>
              <a:buFont typeface="+mj-lt"/>
              <a:buAutoNum type="arabicPeriod"/>
            </a:pPr>
            <a:r>
              <a:rPr lang="en-US" sz="3200" dirty="0"/>
              <a:t>Combine </a:t>
            </a:r>
            <a:r>
              <a:rPr lang="en-US" sz="3200" dirty="0" err="1"/>
              <a:t>group_by</a:t>
            </a:r>
            <a:r>
              <a:rPr lang="en-US" sz="3200" dirty="0"/>
              <a:t>() and summarize() functions to calculate summary statistics for groups of data</a:t>
            </a:r>
          </a:p>
        </p:txBody>
      </p:sp>
    </p:spTree>
    <p:extLst>
      <p:ext uri="{BB962C8B-B14F-4D97-AF65-F5344CB8AC3E}">
        <p14:creationId xmlns:p14="http://schemas.microsoft.com/office/powerpoint/2010/main" val="382349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331326" y="4628543"/>
            <a:ext cx="1896753"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30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Piping Data from One Row to the Next</a:t>
            </a:r>
          </a:p>
        </p:txBody>
      </p:sp>
    </p:spTree>
    <p:extLst>
      <p:ext uri="{BB962C8B-B14F-4D97-AF65-F5344CB8AC3E}">
        <p14:creationId xmlns:p14="http://schemas.microsoft.com/office/powerpoint/2010/main" val="2581829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p:txBody>
      </p:sp>
    </p:spTree>
    <p:extLst>
      <p:ext uri="{BB962C8B-B14F-4D97-AF65-F5344CB8AC3E}">
        <p14:creationId xmlns:p14="http://schemas.microsoft.com/office/powerpoint/2010/main" val="2640509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22667" y="2267808"/>
            <a:ext cx="11018141" cy="1627843"/>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96134" y="3011139"/>
            <a:ext cx="11675070"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896134" y="2411268"/>
            <a:ext cx="12376110"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value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1508105"/>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endParaRPr lang="en-US" sz="2800" dirty="0">
              <a:latin typeface="Calibri" panose="020F0502020204030204" pitchFamily="34" charset="0"/>
            </a:endParaRPr>
          </a:p>
        </p:txBody>
      </p:sp>
    </p:spTree>
    <p:extLst>
      <p:ext uri="{BB962C8B-B14F-4D97-AF65-F5344CB8AC3E}">
        <p14:creationId xmlns:p14="http://schemas.microsoft.com/office/powerpoint/2010/main" val="2207685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AAFD-A0F8-FE49-8BE2-892243472688}"/>
              </a:ext>
            </a:extLst>
          </p:cNvPr>
          <p:cNvSpPr>
            <a:spLocks noGrp="1"/>
          </p:cNvSpPr>
          <p:nvPr>
            <p:ph type="title"/>
          </p:nvPr>
        </p:nvSpPr>
        <p:spPr/>
        <p:txBody>
          <a:bodyPr/>
          <a:lstStyle/>
          <a:p>
            <a:r>
              <a:rPr lang="en-US" dirty="0"/>
              <a:t>Reviewing turnaround times</a:t>
            </a:r>
          </a:p>
        </p:txBody>
      </p:sp>
      <p:sp>
        <p:nvSpPr>
          <p:cNvPr id="3" name="Content Placeholder 2">
            <a:extLst>
              <a:ext uri="{FF2B5EF4-FFF2-40B4-BE49-F238E27FC236}">
                <a16:creationId xmlns:a16="http://schemas.microsoft.com/office/drawing/2014/main" id="{66F5E44A-F10F-6648-8613-2432C1A64DD8}"/>
              </a:ext>
            </a:extLst>
          </p:cNvPr>
          <p:cNvSpPr>
            <a:spLocks noGrp="1"/>
          </p:cNvSpPr>
          <p:nvPr>
            <p:ph idx="1"/>
          </p:nvPr>
        </p:nvSpPr>
        <p:spPr/>
        <p:txBody>
          <a:bodyPr>
            <a:normAutofit/>
          </a:bodyPr>
          <a:lstStyle/>
          <a:p>
            <a:r>
              <a:rPr lang="en-US" sz="3200" dirty="0"/>
              <a:t>We are interested in focusing on specific measurements and calculating turnaround times for different populations in our data set. We would like to start with our sodium values and calculate the total turnaround times for only those observations.</a:t>
            </a:r>
          </a:p>
          <a:p>
            <a:endParaRPr lang="en-US" sz="3200" dirty="0"/>
          </a:p>
          <a:p>
            <a:r>
              <a:rPr lang="en-US" sz="3200" dirty="0"/>
              <a:t>Now we want to focus on only the tests with a turnaround time of greater than 5 days.</a:t>
            </a:r>
          </a:p>
        </p:txBody>
      </p:sp>
    </p:spTree>
    <p:extLst>
      <p:ext uri="{BB962C8B-B14F-4D97-AF65-F5344CB8AC3E}">
        <p14:creationId xmlns:p14="http://schemas.microsoft.com/office/powerpoint/2010/main" val="90542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1019523" y="2119218"/>
            <a:ext cx="10152953" cy="232238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92990" y="2862549"/>
            <a:ext cx="9779486" cy="1015663"/>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mutate(</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p>
          <a:p>
            <a:r>
              <a:rPr lang="en-US" sz="2000" dirty="0">
                <a:solidFill>
                  <a:srgbClr val="164F86"/>
                </a:solidFill>
                <a:latin typeface="Monaco" pitchFamily="2" charset="77"/>
                <a:ea typeface="Courier New"/>
                <a:cs typeface="Consolas" panose="020B0609020204030204" pitchFamily="49" charset="0"/>
                <a:sym typeface="Courier New"/>
              </a:rPr>
              <a:t>			     </a:t>
            </a:r>
            <a:r>
              <a:rPr lang="fr-FR" sz="2000" dirty="0" err="1">
                <a:solidFill>
                  <a:srgbClr val="164F86"/>
                </a:solidFill>
                <a:latin typeface="Monaco" pitchFamily="2" charset="77"/>
                <a:ea typeface="Courier New"/>
                <a:cs typeface="Consolas" panose="020B0609020204030204" pitchFamily="49" charset="0"/>
                <a:sym typeface="Courier New"/>
              </a:rPr>
              <a:t>total_tat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verify_dt</a:t>
            </a:r>
            <a:r>
              <a:rPr lang="fr-FR" sz="2000" dirty="0">
                <a:solidFill>
                  <a:srgbClr val="164F86"/>
                </a:solidFill>
                <a:latin typeface="Monaco" pitchFamily="2" charset="77"/>
                <a:ea typeface="Courier New"/>
                <a:cs typeface="Consolas" panose="020B0609020204030204" pitchFamily="49" charset="0"/>
                <a:sym typeface="Courier New"/>
              </a:rPr>
              <a:t> – </a:t>
            </a:r>
            <a:r>
              <a:rPr lang="fr-FR" sz="2000" dirty="0" err="1">
                <a:solidFill>
                  <a:srgbClr val="164F86"/>
                </a:solidFill>
                <a:latin typeface="Monaco" pitchFamily="2" charset="77"/>
                <a:ea typeface="Courier New"/>
                <a:cs typeface="Consolas" panose="020B0609020204030204" pitchFamily="49" charset="0"/>
                <a:sym typeface="Courier New"/>
              </a:rPr>
              <a:t>collect_dt</a:t>
            </a:r>
            <a:r>
              <a:rPr lang="fr-FR" sz="2000" dirty="0">
                <a:solidFill>
                  <a:srgbClr val="164F86"/>
                </a:solidFill>
                <a:latin typeface="Monaco" pitchFamily="2" charset="77"/>
                <a:ea typeface="Courier New"/>
                <a:cs typeface="Consolas" panose="020B0609020204030204" pitchFamily="49" charset="0"/>
                <a:sym typeface="Courier New"/>
              </a:rPr>
              <a:t>)</a:t>
            </a:r>
          </a:p>
          <a:p>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5" name="TextBox 4"/>
          <p:cNvSpPr txBox="1"/>
          <p:nvPr/>
        </p:nvSpPr>
        <p:spPr>
          <a:xfrm>
            <a:off x="1392990" y="2262678"/>
            <a:ext cx="9859496"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a:solidFill>
                  <a:srgbClr val="164F86"/>
                </a:solidFill>
                <a:latin typeface="Monaco" pitchFamily="2" charset="77"/>
                <a:ea typeface="Courier New"/>
                <a:cs typeface="Consolas" panose="020B0609020204030204" pitchFamily="49" charset="0"/>
                <a:sym typeface="Courier New"/>
              </a:rPr>
              <a:t>chem, </a:t>
            </a:r>
            <a:r>
              <a:rPr lang="fr-FR" sz="2000" dirty="0">
                <a:solidFill>
                  <a:srgbClr val="164F86"/>
                </a:solidFill>
                <a:latin typeface="Monaco" pitchFamily="2" charset="77"/>
                <a:ea typeface="Courier New"/>
                <a:cs typeface="Consolas" panose="020B0609020204030204" pitchFamily="49" charset="0"/>
                <a:sym typeface="Courier New"/>
              </a:rPr>
              <a:t>test == ‘sodium’)</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7" name="Rectangle 6"/>
          <p:cNvSpPr/>
          <p:nvPr/>
        </p:nvSpPr>
        <p:spPr>
          <a:xfrm>
            <a:off x="586929" y="4590192"/>
            <a:ext cx="11018141" cy="2000548"/>
          </a:xfrm>
          <a:prstGeom prst="rect">
            <a:avLst/>
          </a:prstGeom>
        </p:spPr>
        <p:txBody>
          <a:bodyPr wrap="square">
            <a:spAutoFit/>
          </a:bodyPr>
          <a:lstStyle/>
          <a:p>
            <a:r>
              <a:rPr lang="en-US" sz="3200" dirty="0">
                <a:latin typeface="Calibri" panose="020F0502020204030204" pitchFamily="34" charset="0"/>
              </a:rPr>
              <a:t>1. Filter to extract the subset of sodium</a:t>
            </a:r>
          </a:p>
          <a:p>
            <a:r>
              <a:rPr lang="en-US" sz="3200" dirty="0">
                <a:latin typeface="Calibri" panose="020F0502020204030204" pitchFamily="34" charset="0"/>
              </a:rPr>
              <a:t>2. Mutate to add a column for total turnaround time</a:t>
            </a:r>
          </a:p>
          <a:p>
            <a:r>
              <a:rPr lang="en-US" sz="3200" dirty="0">
                <a:latin typeface="Calibri" panose="020F0502020204030204" pitchFamily="34" charset="0"/>
              </a:rPr>
              <a:t>3. Filter to extract only the results with a TAT of more than 5 days</a:t>
            </a:r>
          </a:p>
          <a:p>
            <a:endParaRPr lang="en-US" sz="2800" dirty="0">
              <a:latin typeface="Calibri" panose="020F0502020204030204" pitchFamily="34" charset="0"/>
            </a:endParaRPr>
          </a:p>
        </p:txBody>
      </p:sp>
      <p:sp>
        <p:nvSpPr>
          <p:cNvPr id="6" name="TextBox 5">
            <a:extLst>
              <a:ext uri="{FF2B5EF4-FFF2-40B4-BE49-F238E27FC236}">
                <a16:creationId xmlns:a16="http://schemas.microsoft.com/office/drawing/2014/main" id="{31F06DD4-95A9-982A-62FE-F73A35FB854C}"/>
              </a:ext>
            </a:extLst>
          </p:cNvPr>
          <p:cNvSpPr txBox="1"/>
          <p:nvPr/>
        </p:nvSpPr>
        <p:spPr>
          <a:xfrm>
            <a:off x="1378068" y="3858760"/>
            <a:ext cx="10045868" cy="400110"/>
          </a:xfrm>
          <a:prstGeom prst="rect">
            <a:avLst/>
          </a:prstGeom>
          <a:noFill/>
        </p:spPr>
        <p:txBody>
          <a:bodyPr wrap="square" rtlCol="0">
            <a:spAutoFit/>
          </a:bodyPr>
          <a:lstStyle/>
          <a:p>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&lt;- </a:t>
            </a:r>
            <a:r>
              <a:rPr lang="fr-FR" sz="2000" dirty="0" err="1">
                <a:solidFill>
                  <a:srgbClr val="164F86"/>
                </a:solidFill>
                <a:latin typeface="Monaco" pitchFamily="2" charset="77"/>
                <a:ea typeface="Courier New"/>
                <a:cs typeface="Consolas" panose="020B0609020204030204" pitchFamily="49" charset="0"/>
                <a:sym typeface="Courier New"/>
              </a:rPr>
              <a:t>filter</a:t>
            </a:r>
            <a:r>
              <a:rPr lang="fr-FR" sz="2000" dirty="0">
                <a:solidFill>
                  <a:srgbClr val="164F86"/>
                </a:solidFill>
                <a:latin typeface="Monaco" pitchFamily="2" charset="77"/>
                <a:ea typeface="Courier New"/>
                <a:cs typeface="Consolas" panose="020B0609020204030204" pitchFamily="49" charset="0"/>
                <a:sym typeface="Courier New"/>
              </a:rPr>
              <a:t>(</a:t>
            </a:r>
            <a:r>
              <a:rPr lang="en-US" sz="2000" dirty="0" err="1">
                <a:solidFill>
                  <a:srgbClr val="164F86"/>
                </a:solidFill>
                <a:latin typeface="Monaco" pitchFamily="2" charset="77"/>
                <a:ea typeface="Courier New"/>
                <a:cs typeface="Consolas" panose="020B0609020204030204" pitchFamily="49" charset="0"/>
                <a:sym typeface="Courier New"/>
              </a:rPr>
              <a:t>tat_outliers</a:t>
            </a:r>
            <a:r>
              <a:rPr lang="en-US" sz="2000" dirty="0">
                <a:solidFill>
                  <a:srgbClr val="164F86"/>
                </a:solidFill>
                <a:latin typeface="Monaco" pitchFamily="2" charset="77"/>
                <a:ea typeface="Courier New"/>
                <a:cs typeface="Consolas" panose="020B0609020204030204" pitchFamily="49" charset="0"/>
                <a:sym typeface="Courier New"/>
              </a:rPr>
              <a:t>, </a:t>
            </a:r>
            <a:r>
              <a:rPr lang="en-US" sz="2000" dirty="0" err="1">
                <a:solidFill>
                  <a:srgbClr val="164F86"/>
                </a:solidFill>
                <a:latin typeface="Monaco" pitchFamily="2" charset="77"/>
                <a:ea typeface="Courier New"/>
                <a:cs typeface="Consolas" panose="020B0609020204030204" pitchFamily="49" charset="0"/>
                <a:sym typeface="Courier New"/>
              </a:rPr>
              <a:t>total_tat</a:t>
            </a:r>
            <a:r>
              <a:rPr lang="en-US" sz="2000" dirty="0">
                <a:solidFill>
                  <a:srgbClr val="164F86"/>
                </a:solidFill>
                <a:latin typeface="Monaco" pitchFamily="2" charset="77"/>
                <a:ea typeface="Courier New"/>
                <a:cs typeface="Consolas" panose="020B0609020204030204" pitchFamily="49" charset="0"/>
                <a:sym typeface="Courier New"/>
              </a:rPr>
              <a:t> &gt; days(5)</a:t>
            </a:r>
            <a:r>
              <a:rPr lang="fr-FR" sz="2000" dirty="0">
                <a:solidFill>
                  <a:srgbClr val="164F86"/>
                </a:solidFill>
                <a:latin typeface="Monaco" pitchFamily="2" charset="77"/>
                <a:ea typeface="Courier New"/>
                <a:cs typeface="Consolas" panose="020B0609020204030204" pitchFamily="49" charset="0"/>
                <a:sym typeface="Courier New"/>
              </a:rPr>
              <a:t>)</a:t>
            </a:r>
            <a:endParaRPr lang="en-US" sz="2000" dirty="0">
              <a:solidFill>
                <a:srgbClr val="164F86"/>
              </a:solidFill>
              <a:latin typeface="Monaco" pitchFamily="2" charset="77"/>
              <a:ea typeface="Courier New"/>
              <a:cs typeface="Consolas" panose="020B0609020204030204" pitchFamily="49" charset="0"/>
              <a:sym typeface="Courier New"/>
            </a:endParaRPr>
          </a:p>
        </p:txBody>
      </p:sp>
      <p:sp>
        <p:nvSpPr>
          <p:cNvPr id="9" name="Google Shape;172;p20">
            <a:extLst>
              <a:ext uri="{FF2B5EF4-FFF2-40B4-BE49-F238E27FC236}">
                <a16:creationId xmlns:a16="http://schemas.microsoft.com/office/drawing/2014/main" id="{C0F0785C-54A7-0786-D730-FBDD79DCE7D9}"/>
              </a:ext>
            </a:extLst>
          </p:cNvPr>
          <p:cNvSpPr/>
          <p:nvPr/>
        </p:nvSpPr>
        <p:spPr>
          <a:xfrm>
            <a:off x="9682362" y="4180487"/>
            <a:ext cx="1843850" cy="1379977"/>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dirty="0"/>
          </a:p>
        </p:txBody>
      </p:sp>
      <p:sp>
        <p:nvSpPr>
          <p:cNvPr id="12" name="TextBox 11">
            <a:extLst>
              <a:ext uri="{FF2B5EF4-FFF2-40B4-BE49-F238E27FC236}">
                <a16:creationId xmlns:a16="http://schemas.microsoft.com/office/drawing/2014/main" id="{876ACA9F-8416-C333-0F6E-8B634A06E2A6}"/>
              </a:ext>
            </a:extLst>
          </p:cNvPr>
          <p:cNvSpPr txBox="1"/>
          <p:nvPr/>
        </p:nvSpPr>
        <p:spPr>
          <a:xfrm>
            <a:off x="9761517" y="4623638"/>
            <a:ext cx="1627832" cy="923330"/>
          </a:xfrm>
          <a:prstGeom prst="rect">
            <a:avLst/>
          </a:prstGeom>
          <a:noFill/>
        </p:spPr>
        <p:txBody>
          <a:bodyPr wrap="square" rtlCol="0">
            <a:spAutoFit/>
          </a:bodyPr>
          <a:lstStyle/>
          <a:p>
            <a:pPr algn="ctr"/>
            <a:r>
              <a:rPr lang="en-US" dirty="0">
                <a:solidFill>
                  <a:schemeClr val="bg1"/>
                </a:solidFill>
              </a:rPr>
              <a:t>Creates a duration of 5 days</a:t>
            </a:r>
          </a:p>
        </p:txBody>
      </p:sp>
    </p:spTree>
    <p:extLst>
      <p:ext uri="{BB962C8B-B14F-4D97-AF65-F5344CB8AC3E}">
        <p14:creationId xmlns:p14="http://schemas.microsoft.com/office/powerpoint/2010/main" val="11774115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18913</TotalTime>
  <Words>2307</Words>
  <Application>Microsoft Macintosh PowerPoint</Application>
  <PresentationFormat>Widescreen</PresentationFormat>
  <Paragraphs>334</Paragraphs>
  <Slides>37</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Consolas</vt:lpstr>
      <vt:lpstr>Monaco</vt:lpstr>
      <vt:lpstr>Times New Roman</vt:lpstr>
      <vt:lpstr>Trebuchet MS</vt:lpstr>
      <vt:lpstr>Tw Cen MT</vt:lpstr>
      <vt:lpstr>Tw Cen MT Condensed</vt:lpstr>
      <vt:lpstr>Wingdings 3</vt:lpstr>
      <vt:lpstr>Integral</vt:lpstr>
      <vt:lpstr>Grouping and Summarizing Data</vt:lpstr>
      <vt:lpstr>Lesson Prep</vt:lpstr>
      <vt:lpstr>PowerPoint Presentation</vt:lpstr>
      <vt:lpstr>Typical Data Science Pipeline</vt:lpstr>
      <vt:lpstr>Piping Data from One Row to the Next</vt:lpstr>
      <vt:lpstr>Reviewing turnaround times</vt:lpstr>
      <vt:lpstr>Data Analysis Steps</vt:lpstr>
      <vt:lpstr>Reviewing turnaround times</vt:lpstr>
      <vt:lpstr>Data Analysis Steps</vt:lpstr>
      <vt:lpstr>The Pipe Operator |&gt;</vt:lpstr>
      <vt:lpstr>Data Analysis Steps</vt:lpstr>
      <vt:lpstr>Shortcut to type |&gt; </vt:lpstr>
      <vt:lpstr>Your Turn #1</vt:lpstr>
      <vt:lpstr>Summarize the data set</vt:lpstr>
      <vt:lpstr>Q: What is the average sodium value?</vt:lpstr>
      <vt:lpstr>PowerPoint Presentation</vt:lpstr>
      <vt:lpstr>PowerPoint Presentation</vt:lpstr>
      <vt:lpstr>PowerPoint Presentation</vt:lpstr>
      <vt:lpstr>PowerPoint Presentation</vt:lpstr>
      <vt:lpstr>PowerPoint Presentation</vt:lpstr>
      <vt:lpstr>Your Turn #2</vt:lpstr>
      <vt:lpstr>PowerPoint Presentation</vt:lpstr>
      <vt:lpstr>Calculate the mean turnaround time</vt:lpstr>
      <vt:lpstr>Calculate the 75th percentile turnaround time</vt:lpstr>
      <vt:lpstr>Grouping your data</vt:lpstr>
      <vt:lpstr>PowerPoint Presentation</vt:lpstr>
      <vt:lpstr>PowerPoint Presentation</vt:lpstr>
      <vt:lpstr>PowerPoint Presentation</vt:lpstr>
      <vt:lpstr>group_by() |&gt; summarize()</vt:lpstr>
      <vt:lpstr>PowerPoint Presentation</vt:lpstr>
      <vt:lpstr>PowerPoint Presentation</vt:lpstr>
      <vt:lpstr>PowerPoint Presentation</vt:lpstr>
      <vt:lpstr>Your Turn #3</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722</cp:revision>
  <cp:lastPrinted>2020-07-14T03:12:28Z</cp:lastPrinted>
  <dcterms:created xsi:type="dcterms:W3CDTF">2018-02-01T22:00:01Z</dcterms:created>
  <dcterms:modified xsi:type="dcterms:W3CDTF">2023-07-05T06:16:49Z</dcterms:modified>
</cp:coreProperties>
</file>